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9"/>
  </p:notesMasterIdLst>
  <p:sldIdLst>
    <p:sldId id="256" r:id="rId2"/>
    <p:sldId id="284" r:id="rId3"/>
    <p:sldId id="285" r:id="rId4"/>
    <p:sldId id="274" r:id="rId5"/>
    <p:sldId id="286" r:id="rId6"/>
    <p:sldId id="287" r:id="rId7"/>
    <p:sldId id="264" r:id="rId8"/>
    <p:sldId id="288" r:id="rId9"/>
    <p:sldId id="289" r:id="rId10"/>
    <p:sldId id="265" r:id="rId11"/>
    <p:sldId id="278" r:id="rId12"/>
    <p:sldId id="290" r:id="rId13"/>
    <p:sldId id="291" r:id="rId14"/>
    <p:sldId id="292" r:id="rId15"/>
    <p:sldId id="293" r:id="rId16"/>
    <p:sldId id="294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593"/>
    <a:srgbClr val="008000"/>
    <a:srgbClr val="003300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44D82-3A52-4DB6-AA42-EE73B275861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0FE2-5172-427C-9F28-247B74E319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 smtClean="0"/>
              <a:t>©LPU CSE101 C Programming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DD97DA-4FC1-4D25-8A42-337ECFEC3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CSE101-Lec#17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Multidimensional </a:t>
            </a:r>
            <a:r>
              <a:rPr lang="en-US" dirty="0" smtClean="0"/>
              <a:t>Arrays</a:t>
            </a:r>
            <a:r>
              <a:rPr lang="en-US" dirty="0" smtClean="0"/>
              <a:t>(2D Array)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0" y="655638"/>
            <a:ext cx="2286000" cy="3535362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>
                <a:solidFill>
                  <a:schemeClr val="accent1"/>
                </a:solidFill>
              </a:rPr>
              <a:t>Program to display 2D array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55637"/>
            <a:ext cx="6400800" cy="5516563"/>
          </a:xfrm>
          <a:solidFill>
            <a:srgbClr val="FFE593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&lt;stdio.h&gt;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a[3][3],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for loop for rows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(j=0; j&lt;3;j++)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for loop for columns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printf(“</a:t>
            </a:r>
            <a:r>
              <a:rPr lang="en-US" sz="17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enter the value of a[%d][%d]: 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1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scanf(“%d”, &amp;a[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][j]);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//end for columns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//end for rows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“elements of 2D matrix are”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(j=0;j&lt;3;j++)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{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print(“%d\t”, a[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//end for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printf(“\n”);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//end for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//end main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640080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:1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:4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:5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:6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:7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:8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the value of a[0][1] :9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 of 2D matrix are:</a:t>
            </a:r>
          </a:p>
          <a:p>
            <a:pPr marL="342900" indent="-342900">
              <a:buAutoNum type="arabicPlain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2	3</a:t>
            </a:r>
          </a:p>
          <a:p>
            <a:pPr marL="342900" indent="-342900">
              <a:buAutoNum type="arabicPlain" startAt="4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5	6</a:t>
            </a:r>
          </a:p>
          <a:p>
            <a:pPr marL="342900" indent="-3429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	 8	9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Matrix operations using 2D arrays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WAP to find the sum of two matrices</a:t>
            </a:r>
          </a:p>
          <a:p>
            <a:r>
              <a:rPr lang="en-IN" dirty="0" smtClean="0"/>
              <a:t>WAP to display the transpose of a matrix</a:t>
            </a:r>
          </a:p>
          <a:p>
            <a:r>
              <a:rPr lang="en-IN" dirty="0" smtClean="0"/>
              <a:t>WAP to find the sum of diagonal elements of a matrix</a:t>
            </a:r>
          </a:p>
          <a:p>
            <a:r>
              <a:rPr lang="en-IN" dirty="0" smtClean="0"/>
              <a:t>WAP to perform multiplication of 2 matrices and display the result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960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204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3100" dirty="0"/>
              <a:t>WAP to find the sum of two matrices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943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 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int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float a[3][3], b[3][3], c[3][3];</a:t>
            </a:r>
          </a:p>
          <a:p>
            <a:pPr marL="0" indent="0">
              <a:buNone/>
            </a:pPr>
            <a:r>
              <a:rPr lang="en-IN" dirty="0"/>
              <a:t>   int </a:t>
            </a:r>
            <a:r>
              <a:rPr lang="en-IN" dirty="0" err="1"/>
              <a:t>i</a:t>
            </a:r>
            <a:r>
              <a:rPr lang="en-IN" dirty="0"/>
              <a:t>, j;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("Enter elements of 1st matrix\n");</a:t>
            </a:r>
          </a:p>
          <a:p>
            <a:pPr marL="0" indent="0">
              <a:buNone/>
            </a:pPr>
            <a:r>
              <a:rPr lang="en-IN" dirty="0"/>
              <a:t>   for(</a:t>
            </a:r>
            <a:r>
              <a:rPr lang="en-IN" dirty="0" err="1"/>
              <a:t>i</a:t>
            </a:r>
            <a:r>
              <a:rPr lang="en-IN" dirty="0"/>
              <a:t>=0; </a:t>
            </a:r>
            <a:r>
              <a:rPr lang="en-IN" dirty="0" err="1"/>
              <a:t>i</a:t>
            </a:r>
            <a:r>
              <a:rPr lang="en-IN" dirty="0"/>
              <a:t>&lt;3;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{</a:t>
            </a:r>
          </a:p>
          <a:p>
            <a:pPr marL="0" indent="0">
              <a:buNone/>
            </a:pPr>
            <a:r>
              <a:rPr lang="en-IN" dirty="0"/>
              <a:t>   for(j=0; j&lt;3 ;j++)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printf</a:t>
            </a:r>
            <a:r>
              <a:rPr lang="en-IN" dirty="0"/>
              <a:t>("Enter </a:t>
            </a:r>
            <a:r>
              <a:rPr lang="en-IN" dirty="0" err="1"/>
              <a:t>a%d%d</a:t>
            </a:r>
            <a:r>
              <a:rPr lang="en-IN" dirty="0"/>
              <a:t>: ", </a:t>
            </a:r>
            <a:r>
              <a:rPr lang="en-IN" dirty="0" err="1"/>
              <a:t>i</a:t>
            </a:r>
            <a:r>
              <a:rPr lang="en-IN" dirty="0"/>
              <a:t>, j);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scanf</a:t>
            </a:r>
            <a:r>
              <a:rPr lang="en-IN" dirty="0"/>
              <a:t>("%f", &amp;a[</a:t>
            </a:r>
            <a:r>
              <a:rPr lang="en-IN" dirty="0" err="1"/>
              <a:t>i</a:t>
            </a:r>
            <a:r>
              <a:rPr lang="en-IN" dirty="0"/>
              <a:t>][j]);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// Taking input using nested for loop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("Enter elements of 2nd matrix\n");</a:t>
            </a:r>
          </a:p>
          <a:p>
            <a:pPr marL="0" indent="0">
              <a:buNone/>
            </a:pPr>
            <a:r>
              <a:rPr lang="en-IN" dirty="0"/>
              <a:t>   for(</a:t>
            </a:r>
            <a:r>
              <a:rPr lang="en-IN" dirty="0" err="1"/>
              <a:t>i</a:t>
            </a:r>
            <a:r>
              <a:rPr lang="en-IN" dirty="0"/>
              <a:t>=0; </a:t>
            </a:r>
            <a:r>
              <a:rPr lang="en-IN" dirty="0" err="1"/>
              <a:t>i</a:t>
            </a:r>
            <a:r>
              <a:rPr lang="en-IN" dirty="0"/>
              <a:t>&lt;3;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{</a:t>
            </a:r>
          </a:p>
          <a:p>
            <a:pPr marL="0" indent="0">
              <a:buNone/>
            </a:pPr>
            <a:r>
              <a:rPr lang="en-IN" dirty="0"/>
              <a:t>    for(j=0; j&lt;3; j++)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printf</a:t>
            </a:r>
            <a:r>
              <a:rPr lang="en-IN" dirty="0"/>
              <a:t>("Enter </a:t>
            </a:r>
            <a:r>
              <a:rPr lang="en-IN" dirty="0" err="1"/>
              <a:t>b%d%d</a:t>
            </a:r>
            <a:r>
              <a:rPr lang="en-IN" dirty="0"/>
              <a:t>: ", </a:t>
            </a:r>
            <a:r>
              <a:rPr lang="en-IN" dirty="0" err="1"/>
              <a:t>i</a:t>
            </a:r>
            <a:r>
              <a:rPr lang="en-IN" dirty="0"/>
              <a:t>, j);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scanf</a:t>
            </a:r>
            <a:r>
              <a:rPr lang="en-IN" dirty="0"/>
              <a:t>("%f", &amp;b[</a:t>
            </a:r>
            <a:r>
              <a:rPr lang="en-IN" dirty="0" err="1"/>
              <a:t>i</a:t>
            </a:r>
            <a:r>
              <a:rPr lang="en-IN" dirty="0"/>
              <a:t>][j]);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// adding corresponding elements of two </a:t>
            </a:r>
            <a:r>
              <a:rPr lang="en-IN" dirty="0" smtClean="0"/>
              <a:t>arrays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943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 for(</a:t>
            </a:r>
            <a:r>
              <a:rPr lang="en-IN" dirty="0" err="1"/>
              <a:t>i</a:t>
            </a:r>
            <a:r>
              <a:rPr lang="en-IN" dirty="0"/>
              <a:t>=0; </a:t>
            </a:r>
            <a:r>
              <a:rPr lang="en-IN" dirty="0" err="1"/>
              <a:t>i</a:t>
            </a:r>
            <a:r>
              <a:rPr lang="en-IN" dirty="0"/>
              <a:t>&lt;3;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{</a:t>
            </a:r>
          </a:p>
          <a:p>
            <a:pPr marL="0" indent="0">
              <a:buNone/>
            </a:pPr>
            <a:r>
              <a:rPr lang="en-IN" dirty="0"/>
              <a:t>    for(j=0; j&lt;3; j++)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c[</a:t>
            </a:r>
            <a:r>
              <a:rPr lang="en-IN" dirty="0" err="1"/>
              <a:t>i</a:t>
            </a:r>
            <a:r>
              <a:rPr lang="en-IN" dirty="0"/>
              <a:t>][j] = a[</a:t>
            </a:r>
            <a:r>
              <a:rPr lang="en-IN" dirty="0" err="1"/>
              <a:t>i</a:t>
            </a:r>
            <a:r>
              <a:rPr lang="en-IN" dirty="0"/>
              <a:t>][j] + b[</a:t>
            </a:r>
            <a:r>
              <a:rPr lang="en-IN" dirty="0" err="1"/>
              <a:t>i</a:t>
            </a:r>
            <a:r>
              <a:rPr lang="en-IN" dirty="0"/>
              <a:t>][j]; 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// Displaying the sum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nSum</a:t>
            </a:r>
            <a:r>
              <a:rPr lang="en-IN" dirty="0"/>
              <a:t> Of Matrix:\n");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for(</a:t>
            </a:r>
            <a:r>
              <a:rPr lang="en-IN" dirty="0" err="1"/>
              <a:t>i</a:t>
            </a:r>
            <a:r>
              <a:rPr lang="en-IN" dirty="0"/>
              <a:t>=0; </a:t>
            </a:r>
            <a:r>
              <a:rPr lang="en-IN" dirty="0" err="1"/>
              <a:t>i</a:t>
            </a:r>
            <a:r>
              <a:rPr lang="en-IN" dirty="0"/>
              <a:t>&lt;3;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{</a:t>
            </a:r>
          </a:p>
          <a:p>
            <a:pPr marL="0" indent="0">
              <a:buNone/>
            </a:pPr>
            <a:r>
              <a:rPr lang="en-IN" dirty="0"/>
              <a:t>    for(j=0; j&lt;3; j++)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printf</a:t>
            </a:r>
            <a:r>
              <a:rPr lang="en-IN" dirty="0"/>
              <a:t>("%.1f\t", c[</a:t>
            </a:r>
            <a:r>
              <a:rPr lang="en-IN" dirty="0" err="1"/>
              <a:t>i</a:t>
            </a:r>
            <a:r>
              <a:rPr lang="en-IN" dirty="0"/>
              <a:t>][j]);  </a:t>
            </a:r>
          </a:p>
          <a:p>
            <a:pPr marL="0" indent="0">
              <a:buNone/>
            </a:pPr>
            <a:r>
              <a:rPr lang="en-IN" dirty="0"/>
              <a:t>    }            </a:t>
            </a:r>
          </a:p>
          <a:p>
            <a:pPr marL="0" indent="0">
              <a:buNone/>
            </a:pPr>
            <a:r>
              <a:rPr lang="en-IN" dirty="0"/>
              <a:t>          </a:t>
            </a:r>
            <a:r>
              <a:rPr lang="en-IN" dirty="0" err="1"/>
              <a:t>printf</a:t>
            </a:r>
            <a:r>
              <a:rPr lang="en-IN" dirty="0"/>
              <a:t>("\n");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250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119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/>
              <a:t>WAP to display the transpose of a matrix</a:t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6019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N" sz="2900" dirty="0"/>
              <a:t>#include &lt;</a:t>
            </a:r>
            <a:r>
              <a:rPr lang="en-IN" sz="2900" dirty="0" err="1"/>
              <a:t>stdio.h</a:t>
            </a:r>
            <a:r>
              <a:rPr lang="en-IN" sz="2900" dirty="0"/>
              <a:t>&gt;</a:t>
            </a:r>
          </a:p>
          <a:p>
            <a:pPr marL="0" indent="0">
              <a:buNone/>
            </a:pPr>
            <a:r>
              <a:rPr lang="en-IN" sz="2900" dirty="0"/>
              <a:t>int main()</a:t>
            </a:r>
          </a:p>
          <a:p>
            <a:pPr marL="0" indent="0">
              <a:buNone/>
            </a:pPr>
            <a:r>
              <a:rPr lang="en-IN" sz="2900" dirty="0"/>
              <a:t>{</a:t>
            </a:r>
          </a:p>
          <a:p>
            <a:pPr marL="0" indent="0">
              <a:buNone/>
            </a:pPr>
            <a:r>
              <a:rPr lang="en-IN" sz="2900" dirty="0"/>
              <a:t>    int a[10][10], transpose[10][10], r, c, </a:t>
            </a:r>
            <a:r>
              <a:rPr lang="en-IN" sz="2900" dirty="0" err="1"/>
              <a:t>i</a:t>
            </a:r>
            <a:r>
              <a:rPr lang="en-IN" sz="2900" dirty="0"/>
              <a:t>, j;</a:t>
            </a:r>
          </a:p>
          <a:p>
            <a:pPr marL="0" indent="0">
              <a:buNone/>
            </a:pPr>
            <a:r>
              <a:rPr lang="en-IN" sz="2900" dirty="0"/>
              <a:t>    </a:t>
            </a:r>
            <a:r>
              <a:rPr lang="en-IN" sz="2900" dirty="0" err="1"/>
              <a:t>printf</a:t>
            </a:r>
            <a:r>
              <a:rPr lang="en-IN" sz="2900" dirty="0"/>
              <a:t>("Enter rows and columns of matrix: ");</a:t>
            </a:r>
          </a:p>
          <a:p>
            <a:pPr marL="0" indent="0">
              <a:buNone/>
            </a:pPr>
            <a:r>
              <a:rPr lang="en-IN" sz="2900" dirty="0"/>
              <a:t>    </a:t>
            </a:r>
            <a:r>
              <a:rPr lang="en-IN" sz="2900" dirty="0" err="1"/>
              <a:t>scanf</a:t>
            </a:r>
            <a:r>
              <a:rPr lang="en-IN" sz="2900" dirty="0"/>
              <a:t>("%d %d", &amp;r, &amp;c);</a:t>
            </a:r>
          </a:p>
          <a:p>
            <a:pPr marL="0" indent="0">
              <a:buNone/>
            </a:pPr>
            <a:endParaRPr lang="en-IN" sz="2900" dirty="0"/>
          </a:p>
          <a:p>
            <a:pPr marL="0" indent="0">
              <a:buNone/>
            </a:pPr>
            <a:r>
              <a:rPr lang="en-IN" sz="2900" dirty="0"/>
              <a:t>    // Storing elements of the matrix</a:t>
            </a:r>
          </a:p>
          <a:p>
            <a:pPr marL="0" indent="0">
              <a:buNone/>
            </a:pPr>
            <a:r>
              <a:rPr lang="en-IN" sz="2900" dirty="0"/>
              <a:t>    </a:t>
            </a:r>
            <a:r>
              <a:rPr lang="en-IN" sz="2900" dirty="0" err="1"/>
              <a:t>printf</a:t>
            </a:r>
            <a:r>
              <a:rPr lang="en-IN" sz="2900" dirty="0"/>
              <a:t>("\</a:t>
            </a:r>
            <a:r>
              <a:rPr lang="en-IN" sz="2900" dirty="0" err="1"/>
              <a:t>nEnter</a:t>
            </a:r>
            <a:r>
              <a:rPr lang="en-IN" sz="2900" dirty="0"/>
              <a:t> elements of matrix:\n");</a:t>
            </a:r>
          </a:p>
          <a:p>
            <a:pPr marL="0" indent="0">
              <a:buNone/>
            </a:pPr>
            <a:r>
              <a:rPr lang="en-IN" sz="2900" dirty="0"/>
              <a:t>    for(</a:t>
            </a:r>
            <a:r>
              <a:rPr lang="en-IN" sz="2900" dirty="0" err="1"/>
              <a:t>i</a:t>
            </a:r>
            <a:r>
              <a:rPr lang="en-IN" sz="2900" dirty="0"/>
              <a:t>=0; </a:t>
            </a:r>
            <a:r>
              <a:rPr lang="en-IN" sz="2900" dirty="0" err="1"/>
              <a:t>i</a:t>
            </a:r>
            <a:r>
              <a:rPr lang="en-IN" sz="2900" dirty="0"/>
              <a:t>&lt;r; </a:t>
            </a:r>
            <a:r>
              <a:rPr lang="en-IN" sz="2900" dirty="0" err="1"/>
              <a:t>i</a:t>
            </a:r>
            <a:r>
              <a:rPr lang="en-IN" sz="2900" dirty="0"/>
              <a:t>++)</a:t>
            </a:r>
          </a:p>
          <a:p>
            <a:pPr marL="0" indent="0">
              <a:buNone/>
            </a:pPr>
            <a:r>
              <a:rPr lang="en-IN" sz="2900" dirty="0"/>
              <a:t>    {</a:t>
            </a:r>
          </a:p>
          <a:p>
            <a:pPr marL="0" indent="0">
              <a:buNone/>
            </a:pPr>
            <a:r>
              <a:rPr lang="en-IN" sz="2900" dirty="0"/>
              <a:t>        for(j=0; j&lt;c; j++)</a:t>
            </a:r>
          </a:p>
          <a:p>
            <a:pPr marL="0" indent="0">
              <a:buNone/>
            </a:pPr>
            <a:r>
              <a:rPr lang="en-IN" sz="2900" dirty="0"/>
              <a:t>        {</a:t>
            </a:r>
          </a:p>
          <a:p>
            <a:pPr marL="0" indent="0">
              <a:buNone/>
            </a:pPr>
            <a:r>
              <a:rPr lang="en-IN" sz="2900" dirty="0"/>
              <a:t>            </a:t>
            </a:r>
            <a:r>
              <a:rPr lang="en-IN" sz="2900" dirty="0" err="1"/>
              <a:t>printf</a:t>
            </a:r>
            <a:r>
              <a:rPr lang="en-IN" sz="2900" dirty="0"/>
              <a:t>("Enter element </a:t>
            </a:r>
            <a:r>
              <a:rPr lang="en-IN" sz="2900" dirty="0" err="1"/>
              <a:t>a%d%d</a:t>
            </a:r>
            <a:r>
              <a:rPr lang="en-IN" sz="2900" dirty="0"/>
              <a:t>: ",</a:t>
            </a:r>
            <a:r>
              <a:rPr lang="en-IN" sz="2900" dirty="0" err="1"/>
              <a:t>i</a:t>
            </a:r>
            <a:r>
              <a:rPr lang="en-IN" sz="2900" dirty="0"/>
              <a:t>, j);</a:t>
            </a:r>
          </a:p>
          <a:p>
            <a:pPr marL="0" indent="0">
              <a:buNone/>
            </a:pPr>
            <a:r>
              <a:rPr lang="en-IN" sz="2900" dirty="0"/>
              <a:t>            </a:t>
            </a:r>
            <a:r>
              <a:rPr lang="en-IN" sz="2900" dirty="0" err="1"/>
              <a:t>scanf</a:t>
            </a:r>
            <a:r>
              <a:rPr lang="en-IN" sz="2900" dirty="0"/>
              <a:t>("%d", &amp;a[</a:t>
            </a:r>
            <a:r>
              <a:rPr lang="en-IN" sz="2900" dirty="0" err="1"/>
              <a:t>i</a:t>
            </a:r>
            <a:r>
              <a:rPr lang="en-IN" sz="2900" dirty="0"/>
              <a:t>][j]);</a:t>
            </a:r>
          </a:p>
          <a:p>
            <a:pPr marL="0" indent="0">
              <a:buNone/>
            </a:pPr>
            <a:r>
              <a:rPr lang="en-IN" sz="2900" dirty="0"/>
              <a:t>        }</a:t>
            </a:r>
          </a:p>
          <a:p>
            <a:pPr marL="0" indent="0">
              <a:buNone/>
            </a:pPr>
            <a:r>
              <a:rPr lang="en-IN" sz="2900" dirty="0"/>
              <a:t>    }</a:t>
            </a:r>
          </a:p>
          <a:p>
            <a:pPr marL="0" indent="0">
              <a:buNone/>
            </a:pPr>
            <a:r>
              <a:rPr lang="en-IN" sz="2900" dirty="0"/>
              <a:t>    // Displaying the matrix a[][] */</a:t>
            </a:r>
          </a:p>
          <a:p>
            <a:pPr marL="0" indent="0">
              <a:buNone/>
            </a:pPr>
            <a:r>
              <a:rPr lang="en-IN" sz="2900" dirty="0"/>
              <a:t>    </a:t>
            </a:r>
            <a:r>
              <a:rPr lang="en-IN" sz="2900" dirty="0" err="1"/>
              <a:t>printf</a:t>
            </a:r>
            <a:r>
              <a:rPr lang="en-IN" sz="2900" dirty="0"/>
              <a:t>("\</a:t>
            </a:r>
            <a:r>
              <a:rPr lang="en-IN" sz="2900" dirty="0" err="1"/>
              <a:t>nEntered</a:t>
            </a:r>
            <a:r>
              <a:rPr lang="en-IN" sz="2900" dirty="0"/>
              <a:t> Matrix: \n");</a:t>
            </a:r>
          </a:p>
          <a:p>
            <a:pPr marL="0" indent="0">
              <a:buNone/>
            </a:pPr>
            <a:r>
              <a:rPr lang="en-IN" sz="2900" dirty="0"/>
              <a:t>    for(</a:t>
            </a:r>
            <a:r>
              <a:rPr lang="en-IN" sz="2900" dirty="0" err="1"/>
              <a:t>i</a:t>
            </a:r>
            <a:r>
              <a:rPr lang="en-IN" sz="2900" dirty="0"/>
              <a:t>=0; </a:t>
            </a:r>
            <a:r>
              <a:rPr lang="en-IN" sz="2900" dirty="0" err="1"/>
              <a:t>i</a:t>
            </a:r>
            <a:r>
              <a:rPr lang="en-IN" sz="2900" dirty="0"/>
              <a:t>&lt;r; </a:t>
            </a:r>
            <a:r>
              <a:rPr lang="en-IN" sz="2900" dirty="0" err="1"/>
              <a:t>i</a:t>
            </a:r>
            <a:r>
              <a:rPr lang="en-IN" sz="2900" dirty="0"/>
              <a:t>++)</a:t>
            </a:r>
          </a:p>
          <a:p>
            <a:pPr marL="0" indent="0">
              <a:buNone/>
            </a:pPr>
            <a:r>
              <a:rPr lang="en-IN" sz="2900" dirty="0"/>
              <a:t>    {</a:t>
            </a:r>
          </a:p>
          <a:p>
            <a:pPr marL="0" indent="0">
              <a:buNone/>
            </a:pPr>
            <a:r>
              <a:rPr lang="en-IN" sz="2900" dirty="0"/>
              <a:t>        for(j=0; j&lt;c; j++)</a:t>
            </a:r>
          </a:p>
          <a:p>
            <a:pPr marL="0" indent="0">
              <a:buNone/>
            </a:pPr>
            <a:r>
              <a:rPr lang="en-IN" sz="2900" dirty="0"/>
              <a:t>        {</a:t>
            </a:r>
          </a:p>
          <a:p>
            <a:pPr marL="0" indent="0">
              <a:buNone/>
            </a:pPr>
            <a:r>
              <a:rPr lang="en-IN" sz="2900" dirty="0"/>
              <a:t>            </a:t>
            </a:r>
            <a:r>
              <a:rPr lang="en-IN" sz="2900" dirty="0" err="1"/>
              <a:t>printf</a:t>
            </a:r>
            <a:r>
              <a:rPr lang="en-IN" sz="2900" dirty="0"/>
              <a:t>("%d  ", a[</a:t>
            </a:r>
            <a:r>
              <a:rPr lang="en-IN" sz="2900" dirty="0" err="1"/>
              <a:t>i</a:t>
            </a:r>
            <a:r>
              <a:rPr lang="en-IN" sz="2900" dirty="0"/>
              <a:t>][j]);</a:t>
            </a:r>
          </a:p>
          <a:p>
            <a:pPr marL="0" indent="0">
              <a:buNone/>
            </a:pPr>
            <a:r>
              <a:rPr lang="en-IN" sz="2900" dirty="0"/>
              <a:t>        }</a:t>
            </a:r>
          </a:p>
          <a:p>
            <a:pPr marL="0" indent="0">
              <a:buNone/>
            </a:pPr>
            <a:r>
              <a:rPr lang="en-IN" sz="2900" dirty="0"/>
              <a:t>                </a:t>
            </a:r>
            <a:r>
              <a:rPr lang="en-IN" sz="2900" dirty="0" err="1"/>
              <a:t>printf</a:t>
            </a:r>
            <a:r>
              <a:rPr lang="en-IN" sz="2900" dirty="0"/>
              <a:t>("\n\n");</a:t>
            </a:r>
          </a:p>
          <a:p>
            <a:pPr marL="0" indent="0">
              <a:buNone/>
            </a:pPr>
            <a:r>
              <a:rPr lang="en-IN" sz="2900" dirty="0"/>
              <a:t>    }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6019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N" dirty="0"/>
              <a:t> // Finding the transpose of matrix a</a:t>
            </a:r>
          </a:p>
          <a:p>
            <a:pPr marL="0" indent="0">
              <a:buNone/>
            </a:pPr>
            <a:r>
              <a:rPr lang="en-IN" dirty="0"/>
              <a:t>    for(</a:t>
            </a:r>
            <a:r>
              <a:rPr lang="en-IN" dirty="0" err="1"/>
              <a:t>i</a:t>
            </a:r>
            <a:r>
              <a:rPr lang="en-IN" dirty="0"/>
              <a:t>=0; </a:t>
            </a:r>
            <a:r>
              <a:rPr lang="en-IN" dirty="0" err="1"/>
              <a:t>i</a:t>
            </a:r>
            <a:r>
              <a:rPr lang="en-IN" dirty="0"/>
              <a:t>&lt;r;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 for(j=0; j&lt;c; j++)</a:t>
            </a:r>
          </a:p>
          <a:p>
            <a:pPr marL="0" indent="0">
              <a:buNone/>
            </a:pPr>
            <a:r>
              <a:rPr lang="en-IN" dirty="0"/>
              <a:t>        {</a:t>
            </a:r>
          </a:p>
          <a:p>
            <a:pPr marL="0" indent="0">
              <a:buNone/>
            </a:pPr>
            <a:r>
              <a:rPr lang="en-IN" dirty="0"/>
              <a:t>            transpose[</a:t>
            </a:r>
            <a:r>
              <a:rPr lang="en-IN" dirty="0" err="1"/>
              <a:t>i</a:t>
            </a:r>
            <a:r>
              <a:rPr lang="en-IN" dirty="0"/>
              <a:t>][j] = a[j][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 marL="0" indent="0">
              <a:buNone/>
            </a:pPr>
            <a:r>
              <a:rPr lang="en-IN" dirty="0"/>
              <a:t>        }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// Displaying the transpose of matrix a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nTranspose</a:t>
            </a:r>
            <a:r>
              <a:rPr lang="en-IN" dirty="0"/>
              <a:t> of Matrix:\n");</a:t>
            </a:r>
          </a:p>
          <a:p>
            <a:pPr marL="0" indent="0">
              <a:buNone/>
            </a:pPr>
            <a:r>
              <a:rPr lang="en-IN" dirty="0"/>
              <a:t>    for(</a:t>
            </a:r>
            <a:r>
              <a:rPr lang="en-IN" dirty="0" err="1"/>
              <a:t>i</a:t>
            </a:r>
            <a:r>
              <a:rPr lang="en-IN" dirty="0"/>
              <a:t>=0; </a:t>
            </a:r>
            <a:r>
              <a:rPr lang="en-IN" dirty="0" err="1"/>
              <a:t>i</a:t>
            </a:r>
            <a:r>
              <a:rPr lang="en-IN" dirty="0"/>
              <a:t>&lt;r;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  for(j=0; j&lt;c; j++)</a:t>
            </a:r>
          </a:p>
          <a:p>
            <a:pPr marL="0" indent="0">
              <a:buNone/>
            </a:pPr>
            <a:r>
              <a:rPr lang="en-IN" dirty="0"/>
              <a:t>        {</a:t>
            </a:r>
          </a:p>
          <a:p>
            <a:pPr marL="0" indent="0">
              <a:buNone/>
            </a:pPr>
            <a:r>
              <a:rPr lang="en-IN" dirty="0"/>
              <a:t>            </a:t>
            </a:r>
            <a:r>
              <a:rPr lang="en-IN" dirty="0" err="1"/>
              <a:t>printf</a:t>
            </a:r>
            <a:r>
              <a:rPr lang="en-IN" dirty="0"/>
              <a:t>("%d  ",transpose[</a:t>
            </a:r>
            <a:r>
              <a:rPr lang="en-IN" dirty="0" err="1"/>
              <a:t>i</a:t>
            </a:r>
            <a:r>
              <a:rPr lang="en-IN" dirty="0"/>
              <a:t>][j]);</a:t>
            </a:r>
          </a:p>
          <a:p>
            <a:pPr marL="0" indent="0">
              <a:buNone/>
            </a:pPr>
            <a:r>
              <a:rPr lang="en-IN" dirty="0"/>
              <a:t>        }</a:t>
            </a:r>
          </a:p>
          <a:p>
            <a:pPr marL="0" indent="0">
              <a:buNone/>
            </a:pPr>
            <a:r>
              <a:rPr lang="en-IN" dirty="0"/>
              <a:t>            </a:t>
            </a:r>
          </a:p>
          <a:p>
            <a:pPr marL="0" indent="0">
              <a:buNone/>
            </a:pPr>
            <a:r>
              <a:rPr lang="en-IN" dirty="0"/>
              <a:t>                </a:t>
            </a:r>
            <a:r>
              <a:rPr lang="en-IN" dirty="0" err="1"/>
              <a:t>printf</a:t>
            </a:r>
            <a:r>
              <a:rPr lang="en-IN" dirty="0"/>
              <a:t>("\n\n");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8021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/>
              <a:t>WAP to find the sum of diagonal elements of a matrix</a:t>
            </a:r>
            <a:br>
              <a:rPr lang="en-IN" sz="2800" dirty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51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  int main()</a:t>
            </a:r>
          </a:p>
          <a:p>
            <a:pPr marL="0" indent="0">
              <a:buNone/>
            </a:pPr>
            <a:r>
              <a:rPr lang="en-IN" dirty="0"/>
              <a:t>  {</a:t>
            </a:r>
          </a:p>
          <a:p>
            <a:pPr marL="0" indent="0">
              <a:buNone/>
            </a:pPr>
            <a:r>
              <a:rPr lang="en-IN" dirty="0"/>
              <a:t>   int a[10][10],sum=0;</a:t>
            </a:r>
          </a:p>
          <a:p>
            <a:pPr marL="0" indent="0">
              <a:buNone/>
            </a:pPr>
            <a:r>
              <a:rPr lang="en-IN" dirty="0"/>
              <a:t>   int </a:t>
            </a:r>
            <a:r>
              <a:rPr lang="en-IN" dirty="0" err="1"/>
              <a:t>i,j,m,n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("Enter number of rows and column:");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d%d</a:t>
            </a:r>
            <a:r>
              <a:rPr lang="en-IN" dirty="0"/>
              <a:t>",&amp;</a:t>
            </a:r>
            <a:r>
              <a:rPr lang="en-IN" dirty="0" err="1"/>
              <a:t>m,&amp;n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</a:t>
            </a:r>
            <a:r>
              <a:rPr lang="en-IN" dirty="0" err="1"/>
              <a:t>printf</a:t>
            </a:r>
            <a:r>
              <a:rPr lang="en-IN" dirty="0"/>
              <a:t>("Enter Elements : ");</a:t>
            </a:r>
          </a:p>
          <a:p>
            <a:pPr marL="0" indent="0">
              <a:buNone/>
            </a:pPr>
            <a:r>
              <a:rPr lang="en-IN" dirty="0"/>
              <a:t>          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m;i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           {</a:t>
            </a:r>
          </a:p>
          <a:p>
            <a:pPr marL="0" indent="0">
              <a:buNone/>
            </a:pPr>
            <a:r>
              <a:rPr lang="en-IN" dirty="0"/>
              <a:t>                  for(j=0;j&lt;</a:t>
            </a:r>
            <a:r>
              <a:rPr lang="en-IN" dirty="0" err="1"/>
              <a:t>n;j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                   {</a:t>
            </a:r>
          </a:p>
          <a:p>
            <a:pPr marL="0" indent="0">
              <a:buNone/>
            </a:pPr>
            <a:r>
              <a:rPr lang="en-IN" dirty="0"/>
              <a:t>                         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d",&amp;a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][j]);</a:t>
            </a:r>
          </a:p>
          <a:p>
            <a:pPr marL="0" indent="0">
              <a:buNone/>
            </a:pPr>
            <a:r>
              <a:rPr lang="en-IN" dirty="0"/>
              <a:t>                      }</a:t>
            </a:r>
          </a:p>
          <a:p>
            <a:pPr marL="0" indent="0">
              <a:buNone/>
            </a:pPr>
            <a:r>
              <a:rPr lang="en-IN" dirty="0"/>
              <a:t>               }</a:t>
            </a:r>
          </a:p>
          <a:p>
            <a:pPr marL="0" indent="0">
              <a:buNone/>
            </a:pPr>
            <a:r>
              <a:rPr lang="en-IN" dirty="0"/>
              <a:t>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51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 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m;i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                   {</a:t>
            </a:r>
          </a:p>
          <a:p>
            <a:pPr marL="0" indent="0">
              <a:buNone/>
            </a:pPr>
            <a:r>
              <a:rPr lang="en-IN" dirty="0"/>
              <a:t>                          for(j=0;j&lt;</a:t>
            </a:r>
            <a:r>
              <a:rPr lang="en-IN" dirty="0" err="1"/>
              <a:t>n;j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                           {</a:t>
            </a:r>
          </a:p>
          <a:p>
            <a:pPr marL="0" indent="0">
              <a:buNone/>
            </a:pPr>
            <a:r>
              <a:rPr lang="en-IN" dirty="0"/>
              <a:t>                                    if(</a:t>
            </a:r>
            <a:r>
              <a:rPr lang="en-IN" dirty="0" err="1"/>
              <a:t>i</a:t>
            </a:r>
            <a:r>
              <a:rPr lang="en-IN" dirty="0"/>
              <a:t>==j)</a:t>
            </a:r>
          </a:p>
          <a:p>
            <a:pPr marL="0" indent="0">
              <a:buNone/>
            </a:pPr>
            <a:r>
              <a:rPr lang="en-IN" dirty="0"/>
              <a:t>                                      {</a:t>
            </a:r>
          </a:p>
          <a:p>
            <a:pPr marL="0" indent="0">
              <a:buNone/>
            </a:pPr>
            <a:r>
              <a:rPr lang="en-IN" dirty="0"/>
              <a:t>                                          sum=</a:t>
            </a:r>
            <a:r>
              <a:rPr lang="en-IN" dirty="0" err="1"/>
              <a:t>sum+a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][j];</a:t>
            </a:r>
          </a:p>
          <a:p>
            <a:pPr marL="0" indent="0">
              <a:buNone/>
            </a:pPr>
            <a:r>
              <a:rPr lang="en-IN" dirty="0"/>
              <a:t>                                       }</a:t>
            </a:r>
          </a:p>
          <a:p>
            <a:pPr marL="0" indent="0">
              <a:buNone/>
            </a:pPr>
            <a:r>
              <a:rPr lang="en-IN" dirty="0"/>
              <a:t>                               }</a:t>
            </a:r>
          </a:p>
          <a:p>
            <a:pPr marL="0" indent="0">
              <a:buNone/>
            </a:pPr>
            <a:r>
              <a:rPr lang="en-IN" dirty="0"/>
              <a:t>                       }</a:t>
            </a:r>
          </a:p>
          <a:p>
            <a:pPr marL="0" indent="0">
              <a:buNone/>
            </a:pPr>
            <a:r>
              <a:rPr lang="en-IN" dirty="0"/>
              <a:t>                   </a:t>
            </a:r>
            <a:r>
              <a:rPr lang="en-IN" dirty="0" err="1"/>
              <a:t>printf</a:t>
            </a:r>
            <a:r>
              <a:rPr lang="en-IN" dirty="0"/>
              <a:t>("Sum of Diagonal Elements = %d ",sum);</a:t>
            </a:r>
          </a:p>
          <a:p>
            <a:pPr marL="0" indent="0">
              <a:buNone/>
            </a:pPr>
            <a:r>
              <a:rPr lang="en-IN" dirty="0"/>
              <a:t>               </a:t>
            </a:r>
          </a:p>
          <a:p>
            <a:pPr marL="0" indent="0">
              <a:buNone/>
            </a:pPr>
            <a:r>
              <a:rPr lang="en-IN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7188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>
            <a:noAutofit/>
          </a:bodyPr>
          <a:lstStyle/>
          <a:p>
            <a:r>
              <a:rPr lang="en-IN" sz="2000" dirty="0"/>
              <a:t>WAP to perform multiplication of 2 matrices and display the result</a:t>
            </a:r>
            <a:br>
              <a:rPr lang="en-IN" sz="2000" dirty="0"/>
            </a:b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"/>
            <a:ext cx="4038600" cy="6934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r>
              <a:rPr lang="en-IN" sz="4200" dirty="0"/>
              <a:t>#include &lt;</a:t>
            </a:r>
            <a:r>
              <a:rPr lang="en-IN" sz="4200" dirty="0" err="1"/>
              <a:t>stdio.h</a:t>
            </a:r>
            <a:r>
              <a:rPr lang="en-IN" sz="4200" dirty="0"/>
              <a:t>&gt;</a:t>
            </a:r>
          </a:p>
          <a:p>
            <a:pPr marL="0" indent="0">
              <a:buNone/>
            </a:pPr>
            <a:r>
              <a:rPr lang="en-IN" sz="4200" dirty="0"/>
              <a:t>int main()</a:t>
            </a:r>
          </a:p>
          <a:p>
            <a:pPr marL="0" indent="0">
              <a:buNone/>
            </a:pPr>
            <a:r>
              <a:rPr lang="en-IN" sz="4200" dirty="0"/>
              <a:t>{</a:t>
            </a:r>
          </a:p>
          <a:p>
            <a:pPr marL="0" indent="0">
              <a:buNone/>
            </a:pPr>
            <a:r>
              <a:rPr lang="en-IN" sz="4200" dirty="0"/>
              <a:t>int a[10][10], b[10][10], result[10][10], r1, c1, r2, c2, </a:t>
            </a:r>
            <a:r>
              <a:rPr lang="en-IN" sz="4200" dirty="0" err="1"/>
              <a:t>i</a:t>
            </a:r>
            <a:r>
              <a:rPr lang="en-IN" sz="4200" dirty="0"/>
              <a:t>, j, k</a:t>
            </a:r>
            <a:r>
              <a:rPr lang="en-IN" sz="4200" dirty="0" smtClean="0"/>
              <a:t>;</a:t>
            </a:r>
            <a:endParaRPr lang="en-IN" sz="4200" dirty="0"/>
          </a:p>
          <a:p>
            <a:pPr marL="0" indent="0">
              <a:buNone/>
            </a:pPr>
            <a:r>
              <a:rPr lang="en-IN" sz="4200" dirty="0"/>
              <a:t>    </a:t>
            </a:r>
            <a:r>
              <a:rPr lang="en-IN" sz="4200" dirty="0" err="1"/>
              <a:t>printf</a:t>
            </a:r>
            <a:r>
              <a:rPr lang="en-IN" sz="4200" dirty="0"/>
              <a:t>("Enter rows and column for first matrix: ");</a:t>
            </a:r>
          </a:p>
          <a:p>
            <a:pPr marL="0" indent="0">
              <a:buNone/>
            </a:pPr>
            <a:r>
              <a:rPr lang="en-IN" sz="4200" dirty="0"/>
              <a:t>    </a:t>
            </a:r>
            <a:r>
              <a:rPr lang="en-IN" sz="4200" dirty="0" err="1"/>
              <a:t>scanf</a:t>
            </a:r>
            <a:r>
              <a:rPr lang="en-IN" sz="4200" dirty="0"/>
              <a:t>("%d %d", &amp;r1, &amp;c1);</a:t>
            </a:r>
          </a:p>
          <a:p>
            <a:pPr marL="0" indent="0">
              <a:buNone/>
            </a:pPr>
            <a:endParaRPr lang="en-IN" sz="4200" dirty="0"/>
          </a:p>
          <a:p>
            <a:pPr marL="0" indent="0">
              <a:buNone/>
            </a:pPr>
            <a:r>
              <a:rPr lang="en-IN" sz="4200" dirty="0"/>
              <a:t>    </a:t>
            </a:r>
            <a:r>
              <a:rPr lang="en-IN" sz="4200" dirty="0" err="1"/>
              <a:t>printf</a:t>
            </a:r>
            <a:r>
              <a:rPr lang="en-IN" sz="4200" dirty="0"/>
              <a:t>("Enter rows and column for second matrix: ");</a:t>
            </a:r>
          </a:p>
          <a:p>
            <a:pPr marL="0" indent="0">
              <a:buNone/>
            </a:pPr>
            <a:r>
              <a:rPr lang="en-IN" sz="4200" dirty="0"/>
              <a:t>    </a:t>
            </a:r>
            <a:r>
              <a:rPr lang="en-IN" sz="4200" dirty="0" err="1"/>
              <a:t>scanf</a:t>
            </a:r>
            <a:r>
              <a:rPr lang="en-IN" sz="4200" dirty="0"/>
              <a:t>("%d %d",&amp;r2, &amp;c2</a:t>
            </a:r>
            <a:r>
              <a:rPr lang="en-IN" sz="4200" dirty="0" smtClean="0"/>
              <a:t>);</a:t>
            </a:r>
            <a:endParaRPr lang="en-IN" sz="4200" dirty="0"/>
          </a:p>
          <a:p>
            <a:pPr marL="0" indent="0">
              <a:buNone/>
            </a:pPr>
            <a:r>
              <a:rPr lang="en-IN" sz="4200" dirty="0"/>
              <a:t>    // Column of first matrix should be equal to column of second matrix and</a:t>
            </a:r>
          </a:p>
          <a:p>
            <a:pPr marL="0" indent="0">
              <a:buNone/>
            </a:pPr>
            <a:r>
              <a:rPr lang="en-IN" sz="4200" dirty="0"/>
              <a:t>    while (c1 != r2)</a:t>
            </a:r>
          </a:p>
          <a:p>
            <a:pPr marL="0" indent="0">
              <a:buNone/>
            </a:pPr>
            <a:r>
              <a:rPr lang="en-IN" sz="4200" dirty="0"/>
              <a:t>    {</a:t>
            </a:r>
          </a:p>
          <a:p>
            <a:pPr marL="0" indent="0">
              <a:buNone/>
            </a:pPr>
            <a:r>
              <a:rPr lang="en-IN" sz="4200" dirty="0"/>
              <a:t>        </a:t>
            </a:r>
            <a:r>
              <a:rPr lang="en-IN" sz="4200" dirty="0" err="1"/>
              <a:t>printf</a:t>
            </a:r>
            <a:r>
              <a:rPr lang="en-IN" sz="4200" dirty="0"/>
              <a:t>("Error! No. of columns of first matrix not equal to </a:t>
            </a:r>
            <a:r>
              <a:rPr lang="en-IN" sz="4200" dirty="0" err="1"/>
              <a:t>no.of</a:t>
            </a:r>
            <a:r>
              <a:rPr lang="en-IN" sz="4200" dirty="0"/>
              <a:t> row of second.\n\n");</a:t>
            </a:r>
          </a:p>
          <a:p>
            <a:pPr marL="0" indent="0">
              <a:buNone/>
            </a:pPr>
            <a:r>
              <a:rPr lang="en-IN" sz="4200" dirty="0"/>
              <a:t>        </a:t>
            </a:r>
            <a:r>
              <a:rPr lang="en-IN" sz="4200" dirty="0" err="1"/>
              <a:t>printf</a:t>
            </a:r>
            <a:r>
              <a:rPr lang="en-IN" sz="4200" dirty="0"/>
              <a:t>("Enter rows and column for first matrix: ");</a:t>
            </a:r>
          </a:p>
          <a:p>
            <a:pPr marL="0" indent="0">
              <a:buNone/>
            </a:pPr>
            <a:r>
              <a:rPr lang="en-IN" sz="4200" dirty="0"/>
              <a:t>        </a:t>
            </a:r>
            <a:r>
              <a:rPr lang="en-IN" sz="4200" dirty="0" err="1"/>
              <a:t>scanf</a:t>
            </a:r>
            <a:r>
              <a:rPr lang="en-IN" sz="4200" dirty="0"/>
              <a:t>("%d %d", &amp;r1, &amp;c1);</a:t>
            </a:r>
          </a:p>
          <a:p>
            <a:pPr marL="0" indent="0">
              <a:buNone/>
            </a:pPr>
            <a:r>
              <a:rPr lang="en-IN" sz="4200" dirty="0"/>
              <a:t>        </a:t>
            </a:r>
            <a:r>
              <a:rPr lang="en-IN" sz="4200" dirty="0" err="1"/>
              <a:t>printf</a:t>
            </a:r>
            <a:r>
              <a:rPr lang="en-IN" sz="4200" dirty="0"/>
              <a:t>("Enter rows and column for second matrix: ");</a:t>
            </a:r>
          </a:p>
          <a:p>
            <a:pPr marL="0" indent="0">
              <a:buNone/>
            </a:pPr>
            <a:r>
              <a:rPr lang="en-IN" sz="4200" dirty="0"/>
              <a:t>        </a:t>
            </a:r>
            <a:r>
              <a:rPr lang="en-IN" sz="4200" dirty="0" err="1"/>
              <a:t>scanf</a:t>
            </a:r>
            <a:r>
              <a:rPr lang="en-IN" sz="4200" dirty="0"/>
              <a:t>("%d %d",&amp;r2, &amp;c2);</a:t>
            </a:r>
          </a:p>
          <a:p>
            <a:pPr marL="0" indent="0">
              <a:buNone/>
            </a:pPr>
            <a:r>
              <a:rPr lang="en-IN" sz="4200" dirty="0"/>
              <a:t>    </a:t>
            </a:r>
            <a:r>
              <a:rPr lang="en-IN" sz="4200" dirty="0" smtClean="0"/>
              <a:t>}</a:t>
            </a:r>
            <a:endParaRPr lang="en-IN" sz="4200" dirty="0"/>
          </a:p>
          <a:p>
            <a:pPr marL="0" indent="0">
              <a:buNone/>
            </a:pPr>
            <a:r>
              <a:rPr lang="en-IN" sz="4200" dirty="0"/>
              <a:t>    // Storing elements of first matrix.</a:t>
            </a:r>
          </a:p>
          <a:p>
            <a:pPr marL="0" indent="0">
              <a:buNone/>
            </a:pPr>
            <a:r>
              <a:rPr lang="en-IN" sz="4200" dirty="0"/>
              <a:t>    </a:t>
            </a:r>
            <a:r>
              <a:rPr lang="en-IN" sz="4200" dirty="0" err="1"/>
              <a:t>printf</a:t>
            </a:r>
            <a:r>
              <a:rPr lang="en-IN" sz="4200" dirty="0"/>
              <a:t>("\</a:t>
            </a:r>
            <a:r>
              <a:rPr lang="en-IN" sz="4200" dirty="0" err="1"/>
              <a:t>nEnter</a:t>
            </a:r>
            <a:r>
              <a:rPr lang="en-IN" sz="4200" dirty="0"/>
              <a:t> elements of matrix 1:\n");</a:t>
            </a:r>
          </a:p>
          <a:p>
            <a:pPr marL="0" indent="0">
              <a:buNone/>
            </a:pPr>
            <a:r>
              <a:rPr lang="en-IN" sz="4200" dirty="0"/>
              <a:t>    for(</a:t>
            </a:r>
            <a:r>
              <a:rPr lang="en-IN" sz="4200" dirty="0" err="1"/>
              <a:t>i</a:t>
            </a:r>
            <a:r>
              <a:rPr lang="en-IN" sz="4200" dirty="0"/>
              <a:t>=0; </a:t>
            </a:r>
            <a:r>
              <a:rPr lang="en-IN" sz="4200" dirty="0" err="1"/>
              <a:t>i</a:t>
            </a:r>
            <a:r>
              <a:rPr lang="en-IN" sz="4200" dirty="0"/>
              <a:t>&lt;r1; </a:t>
            </a:r>
            <a:r>
              <a:rPr lang="en-IN" sz="4200" dirty="0" err="1"/>
              <a:t>i</a:t>
            </a:r>
            <a:r>
              <a:rPr lang="en-IN" sz="4200" dirty="0"/>
              <a:t>++)</a:t>
            </a:r>
          </a:p>
          <a:p>
            <a:pPr marL="0" indent="0">
              <a:buNone/>
            </a:pPr>
            <a:r>
              <a:rPr lang="en-IN" sz="4200" dirty="0"/>
              <a:t>    {</a:t>
            </a:r>
          </a:p>
          <a:p>
            <a:pPr marL="0" indent="0">
              <a:buNone/>
            </a:pPr>
            <a:r>
              <a:rPr lang="en-IN" sz="4200" dirty="0"/>
              <a:t>        for(j=0; j&lt;c1; j++)</a:t>
            </a:r>
          </a:p>
          <a:p>
            <a:pPr marL="0" indent="0">
              <a:buNone/>
            </a:pPr>
            <a:r>
              <a:rPr lang="en-IN" sz="4200" dirty="0"/>
              <a:t>        {</a:t>
            </a:r>
          </a:p>
          <a:p>
            <a:pPr marL="0" indent="0">
              <a:buNone/>
            </a:pPr>
            <a:r>
              <a:rPr lang="en-IN" sz="4200" dirty="0"/>
              <a:t>            </a:t>
            </a:r>
            <a:r>
              <a:rPr lang="en-IN" sz="4200" dirty="0" err="1"/>
              <a:t>printf</a:t>
            </a:r>
            <a:r>
              <a:rPr lang="en-IN" sz="4200" dirty="0"/>
              <a:t>("Enter elements </a:t>
            </a:r>
            <a:r>
              <a:rPr lang="en-IN" sz="4200" dirty="0" err="1"/>
              <a:t>a%d%d</a:t>
            </a:r>
            <a:r>
              <a:rPr lang="en-IN" sz="4200" dirty="0"/>
              <a:t>: ",</a:t>
            </a:r>
            <a:r>
              <a:rPr lang="en-IN" sz="4200" dirty="0" err="1"/>
              <a:t>i,j</a:t>
            </a:r>
            <a:r>
              <a:rPr lang="en-IN" sz="4200" dirty="0"/>
              <a:t>);</a:t>
            </a:r>
          </a:p>
          <a:p>
            <a:pPr marL="0" indent="0">
              <a:buNone/>
            </a:pPr>
            <a:r>
              <a:rPr lang="en-IN" sz="4200" dirty="0"/>
              <a:t>            </a:t>
            </a:r>
            <a:r>
              <a:rPr lang="en-IN" sz="4200" dirty="0" err="1"/>
              <a:t>scanf</a:t>
            </a:r>
            <a:r>
              <a:rPr lang="en-IN" sz="4200" dirty="0"/>
              <a:t>("%d", &amp;a[</a:t>
            </a:r>
            <a:r>
              <a:rPr lang="en-IN" sz="4200" dirty="0" err="1"/>
              <a:t>i</a:t>
            </a:r>
            <a:r>
              <a:rPr lang="en-IN" sz="4200" dirty="0"/>
              <a:t>][j]);</a:t>
            </a:r>
          </a:p>
          <a:p>
            <a:pPr marL="0" indent="0">
              <a:buNone/>
            </a:pPr>
            <a:r>
              <a:rPr lang="en-IN" sz="4200" dirty="0"/>
              <a:t>        }</a:t>
            </a:r>
          </a:p>
          <a:p>
            <a:pPr marL="0" indent="0">
              <a:buNone/>
            </a:pPr>
            <a:r>
              <a:rPr lang="en-IN" sz="4200" dirty="0"/>
              <a:t>    }</a:t>
            </a:r>
          </a:p>
          <a:p>
            <a:pPr marL="0" indent="0">
              <a:buNone/>
            </a:pPr>
            <a:r>
              <a:rPr lang="en-IN" sz="4200" dirty="0"/>
              <a:t> // Storing elements of second matrix.</a:t>
            </a:r>
          </a:p>
          <a:p>
            <a:pPr marL="0" indent="0">
              <a:buNone/>
            </a:pPr>
            <a:r>
              <a:rPr lang="en-IN" sz="4200" dirty="0"/>
              <a:t>    </a:t>
            </a:r>
            <a:r>
              <a:rPr lang="en-IN" sz="4200" dirty="0" err="1"/>
              <a:t>printf</a:t>
            </a:r>
            <a:r>
              <a:rPr lang="en-IN" sz="4200" dirty="0"/>
              <a:t>("\</a:t>
            </a:r>
            <a:r>
              <a:rPr lang="en-IN" sz="4200" dirty="0" err="1"/>
              <a:t>nEnter</a:t>
            </a:r>
            <a:r>
              <a:rPr lang="en-IN" sz="4200" dirty="0"/>
              <a:t> elements of matrix 2:\n");</a:t>
            </a:r>
          </a:p>
          <a:p>
            <a:pPr marL="0" indent="0">
              <a:buNone/>
            </a:pPr>
            <a:r>
              <a:rPr lang="en-IN" sz="4200" dirty="0"/>
              <a:t>    for(</a:t>
            </a:r>
            <a:r>
              <a:rPr lang="en-IN" sz="4200" dirty="0" err="1"/>
              <a:t>i</a:t>
            </a:r>
            <a:r>
              <a:rPr lang="en-IN" sz="4200" dirty="0"/>
              <a:t>=0; </a:t>
            </a:r>
            <a:r>
              <a:rPr lang="en-IN" sz="4200" dirty="0" err="1"/>
              <a:t>i</a:t>
            </a:r>
            <a:r>
              <a:rPr lang="en-IN" sz="4200" dirty="0"/>
              <a:t>&lt;r2; </a:t>
            </a:r>
            <a:r>
              <a:rPr lang="en-IN" sz="4200" dirty="0" err="1"/>
              <a:t>i</a:t>
            </a:r>
            <a:r>
              <a:rPr lang="en-IN" sz="4200" dirty="0"/>
              <a:t>++)</a:t>
            </a:r>
          </a:p>
          <a:p>
            <a:pPr marL="0" indent="0">
              <a:buNone/>
            </a:pPr>
            <a:r>
              <a:rPr lang="en-IN" sz="4200" dirty="0"/>
              <a:t>    {</a:t>
            </a:r>
          </a:p>
          <a:p>
            <a:pPr marL="0" indent="0">
              <a:buNone/>
            </a:pPr>
            <a:r>
              <a:rPr lang="en-IN" sz="4200" dirty="0"/>
              <a:t>        for(j=0; j&lt;c2; j++)</a:t>
            </a:r>
          </a:p>
          <a:p>
            <a:pPr marL="0" indent="0">
              <a:buNone/>
            </a:pPr>
            <a:r>
              <a:rPr lang="en-IN" sz="4200" dirty="0"/>
              <a:t>        {</a:t>
            </a:r>
          </a:p>
          <a:p>
            <a:pPr marL="0" indent="0">
              <a:buNone/>
            </a:pPr>
            <a:r>
              <a:rPr lang="en-IN" sz="4200" dirty="0"/>
              <a:t>            </a:t>
            </a:r>
            <a:r>
              <a:rPr lang="en-IN" sz="4200" dirty="0" err="1"/>
              <a:t>printf</a:t>
            </a:r>
            <a:r>
              <a:rPr lang="en-IN" sz="4200" dirty="0"/>
              <a:t>("Enter elements </a:t>
            </a:r>
            <a:r>
              <a:rPr lang="en-IN" sz="4200" dirty="0" err="1"/>
              <a:t>b%d%d</a:t>
            </a:r>
            <a:r>
              <a:rPr lang="en-IN" sz="4200" dirty="0"/>
              <a:t>: ",</a:t>
            </a:r>
            <a:r>
              <a:rPr lang="en-IN" sz="4200" dirty="0" err="1"/>
              <a:t>i</a:t>
            </a:r>
            <a:r>
              <a:rPr lang="en-IN" sz="4200" dirty="0"/>
              <a:t>, j);</a:t>
            </a:r>
          </a:p>
          <a:p>
            <a:pPr marL="0" indent="0">
              <a:buNone/>
            </a:pPr>
            <a:r>
              <a:rPr lang="en-IN" sz="4200" dirty="0"/>
              <a:t>            </a:t>
            </a:r>
            <a:r>
              <a:rPr lang="en-IN" sz="4200" dirty="0" err="1"/>
              <a:t>scanf</a:t>
            </a:r>
            <a:r>
              <a:rPr lang="en-IN" sz="4200" dirty="0"/>
              <a:t>("%</a:t>
            </a:r>
            <a:r>
              <a:rPr lang="en-IN" sz="4200" dirty="0" err="1"/>
              <a:t>d",&amp;b</a:t>
            </a:r>
            <a:r>
              <a:rPr lang="en-IN" sz="4200" dirty="0"/>
              <a:t>[</a:t>
            </a:r>
            <a:r>
              <a:rPr lang="en-IN" sz="4200" dirty="0" err="1"/>
              <a:t>i</a:t>
            </a:r>
            <a:r>
              <a:rPr lang="en-IN" sz="4200" dirty="0"/>
              <a:t>][j]);</a:t>
            </a:r>
          </a:p>
          <a:p>
            <a:pPr marL="0" indent="0">
              <a:buNone/>
            </a:pPr>
            <a:r>
              <a:rPr lang="en-IN" sz="4200" dirty="0"/>
              <a:t>        }</a:t>
            </a:r>
          </a:p>
          <a:p>
            <a:pPr marL="0" indent="0">
              <a:buNone/>
            </a:pPr>
            <a:r>
              <a:rPr lang="en-IN" sz="4200" dirty="0"/>
              <a:t>    }</a:t>
            </a:r>
          </a:p>
          <a:p>
            <a:pPr marL="0" indent="0">
              <a:buNone/>
            </a:pPr>
            <a:endParaRPr lang="en-IN" sz="3600" dirty="0"/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sz="4400" dirty="0"/>
          </a:p>
          <a:p>
            <a:pPr marL="0" indent="0">
              <a:buNone/>
            </a:pPr>
            <a:r>
              <a:rPr lang="en-IN" sz="4400" dirty="0"/>
              <a:t>    // Initializing all elements of result matrix to 0</a:t>
            </a:r>
          </a:p>
          <a:p>
            <a:pPr marL="0" indent="0">
              <a:buNone/>
            </a:pPr>
            <a:r>
              <a:rPr lang="en-IN" sz="4400" dirty="0"/>
              <a:t>    for(</a:t>
            </a:r>
            <a:r>
              <a:rPr lang="en-IN" sz="4400" dirty="0" err="1"/>
              <a:t>i</a:t>
            </a:r>
            <a:r>
              <a:rPr lang="en-IN" sz="4400" dirty="0"/>
              <a:t>=0; </a:t>
            </a:r>
            <a:r>
              <a:rPr lang="en-IN" sz="4400" dirty="0" err="1"/>
              <a:t>i</a:t>
            </a:r>
            <a:r>
              <a:rPr lang="en-IN" sz="4400" dirty="0"/>
              <a:t>&lt;r1; </a:t>
            </a:r>
            <a:r>
              <a:rPr lang="en-IN" sz="4400" dirty="0" err="1"/>
              <a:t>i</a:t>
            </a:r>
            <a:r>
              <a:rPr lang="en-IN" sz="4400" dirty="0"/>
              <a:t>++)</a:t>
            </a:r>
          </a:p>
          <a:p>
            <a:pPr marL="0" indent="0">
              <a:buNone/>
            </a:pPr>
            <a:r>
              <a:rPr lang="en-IN" sz="4400" dirty="0"/>
              <a:t>    {</a:t>
            </a:r>
          </a:p>
          <a:p>
            <a:pPr marL="0" indent="0">
              <a:buNone/>
            </a:pPr>
            <a:r>
              <a:rPr lang="en-IN" sz="4400" dirty="0"/>
              <a:t>        for(j=0; j&lt;c2; j++)</a:t>
            </a:r>
          </a:p>
          <a:p>
            <a:pPr marL="0" indent="0">
              <a:buNone/>
            </a:pPr>
            <a:r>
              <a:rPr lang="en-IN" sz="4400" dirty="0"/>
              <a:t>        {</a:t>
            </a:r>
          </a:p>
          <a:p>
            <a:pPr marL="0" indent="0">
              <a:buNone/>
            </a:pPr>
            <a:r>
              <a:rPr lang="en-IN" sz="4400" dirty="0"/>
              <a:t>            result[</a:t>
            </a:r>
            <a:r>
              <a:rPr lang="en-IN" sz="4400" dirty="0" err="1"/>
              <a:t>i</a:t>
            </a:r>
            <a:r>
              <a:rPr lang="en-IN" sz="4400" dirty="0"/>
              <a:t>][j] = 0;</a:t>
            </a:r>
          </a:p>
          <a:p>
            <a:pPr marL="0" indent="0">
              <a:buNone/>
            </a:pPr>
            <a:r>
              <a:rPr lang="en-IN" sz="4400" dirty="0"/>
              <a:t>        }</a:t>
            </a:r>
          </a:p>
          <a:p>
            <a:pPr marL="0" indent="0">
              <a:buNone/>
            </a:pPr>
            <a:r>
              <a:rPr lang="en-IN" sz="4400" dirty="0"/>
              <a:t>    }</a:t>
            </a:r>
          </a:p>
          <a:p>
            <a:pPr marL="0" indent="0">
              <a:buNone/>
            </a:pPr>
            <a:r>
              <a:rPr lang="en-IN" sz="4400" dirty="0"/>
              <a:t>    // Multiplying matrices a and b and</a:t>
            </a:r>
          </a:p>
          <a:p>
            <a:pPr marL="0" indent="0">
              <a:buNone/>
            </a:pPr>
            <a:r>
              <a:rPr lang="en-IN" sz="4400" dirty="0"/>
              <a:t>    // storing result in result matrix</a:t>
            </a:r>
          </a:p>
          <a:p>
            <a:pPr marL="0" indent="0">
              <a:buNone/>
            </a:pPr>
            <a:r>
              <a:rPr lang="en-IN" sz="4400" dirty="0"/>
              <a:t>    </a:t>
            </a:r>
          </a:p>
          <a:p>
            <a:pPr marL="0" indent="0">
              <a:buNone/>
            </a:pPr>
            <a:r>
              <a:rPr lang="en-IN" sz="4400" dirty="0"/>
              <a:t>	</a:t>
            </a:r>
          </a:p>
          <a:p>
            <a:pPr marL="0" indent="0">
              <a:buNone/>
            </a:pPr>
            <a:r>
              <a:rPr lang="en-IN" sz="4400" dirty="0"/>
              <a:t>	for(</a:t>
            </a:r>
            <a:r>
              <a:rPr lang="en-IN" sz="4400" dirty="0" err="1"/>
              <a:t>i</a:t>
            </a:r>
            <a:r>
              <a:rPr lang="en-IN" sz="4400" dirty="0"/>
              <a:t>=0; </a:t>
            </a:r>
            <a:r>
              <a:rPr lang="en-IN" sz="4400" dirty="0" err="1"/>
              <a:t>i</a:t>
            </a:r>
            <a:r>
              <a:rPr lang="en-IN" sz="4400" dirty="0"/>
              <a:t>&lt;r1; </a:t>
            </a:r>
            <a:r>
              <a:rPr lang="en-IN" sz="4400" dirty="0" err="1"/>
              <a:t>i</a:t>
            </a:r>
            <a:r>
              <a:rPr lang="en-IN" sz="4400" dirty="0"/>
              <a:t>++)</a:t>
            </a:r>
          </a:p>
          <a:p>
            <a:pPr marL="0" indent="0">
              <a:buNone/>
            </a:pPr>
            <a:r>
              <a:rPr lang="en-IN" sz="4400" dirty="0"/>
              <a:t>    {</a:t>
            </a:r>
          </a:p>
          <a:p>
            <a:pPr marL="0" indent="0">
              <a:buNone/>
            </a:pPr>
            <a:r>
              <a:rPr lang="en-IN" sz="4400" dirty="0"/>
              <a:t>        for(j=0; j&lt;c2; j++)</a:t>
            </a:r>
          </a:p>
          <a:p>
            <a:pPr marL="0" indent="0">
              <a:buNone/>
            </a:pPr>
            <a:r>
              <a:rPr lang="en-IN" sz="4400" dirty="0"/>
              <a:t>        {</a:t>
            </a:r>
          </a:p>
          <a:p>
            <a:pPr marL="0" indent="0">
              <a:buNone/>
            </a:pPr>
            <a:r>
              <a:rPr lang="en-IN" sz="4400" dirty="0"/>
              <a:t>            for(k=0; k&lt;c1; k++)</a:t>
            </a:r>
          </a:p>
          <a:p>
            <a:pPr marL="0" indent="0">
              <a:buNone/>
            </a:pPr>
            <a:r>
              <a:rPr lang="en-IN" sz="4400" dirty="0"/>
              <a:t>            {</a:t>
            </a:r>
          </a:p>
          <a:p>
            <a:pPr marL="0" indent="0">
              <a:buNone/>
            </a:pPr>
            <a:r>
              <a:rPr lang="en-IN" sz="4400" dirty="0"/>
              <a:t>                result[</a:t>
            </a:r>
            <a:r>
              <a:rPr lang="en-IN" sz="4400" dirty="0" err="1"/>
              <a:t>i</a:t>
            </a:r>
            <a:r>
              <a:rPr lang="en-IN" sz="4400" dirty="0"/>
              <a:t>][j]+=a[</a:t>
            </a:r>
            <a:r>
              <a:rPr lang="en-IN" sz="4400" dirty="0" err="1"/>
              <a:t>i</a:t>
            </a:r>
            <a:r>
              <a:rPr lang="en-IN" sz="4400" dirty="0"/>
              <a:t>][k]*b[k][j];</a:t>
            </a:r>
          </a:p>
          <a:p>
            <a:pPr marL="0" indent="0">
              <a:buNone/>
            </a:pPr>
            <a:r>
              <a:rPr lang="en-IN" sz="4400" dirty="0"/>
              <a:t>            }</a:t>
            </a:r>
          </a:p>
          <a:p>
            <a:pPr marL="0" indent="0">
              <a:buNone/>
            </a:pPr>
            <a:r>
              <a:rPr lang="en-IN" sz="4400" dirty="0"/>
              <a:t>        }</a:t>
            </a:r>
          </a:p>
          <a:p>
            <a:pPr marL="0" indent="0">
              <a:buNone/>
            </a:pPr>
            <a:r>
              <a:rPr lang="en-IN" sz="4400" dirty="0"/>
              <a:t>    }</a:t>
            </a:r>
          </a:p>
          <a:p>
            <a:pPr marL="0" indent="0">
              <a:buNone/>
            </a:pPr>
            <a:r>
              <a:rPr lang="en-IN" sz="4400" dirty="0"/>
              <a:t>    // Displaying the result</a:t>
            </a:r>
          </a:p>
          <a:p>
            <a:pPr marL="0" indent="0">
              <a:buNone/>
            </a:pPr>
            <a:r>
              <a:rPr lang="en-IN" sz="4400" dirty="0"/>
              <a:t>    </a:t>
            </a:r>
            <a:r>
              <a:rPr lang="en-IN" sz="4400" dirty="0" err="1"/>
              <a:t>printf</a:t>
            </a:r>
            <a:r>
              <a:rPr lang="en-IN" sz="4400" dirty="0"/>
              <a:t>("\</a:t>
            </a:r>
            <a:r>
              <a:rPr lang="en-IN" sz="4400" dirty="0" err="1"/>
              <a:t>nOutput</a:t>
            </a:r>
            <a:r>
              <a:rPr lang="en-IN" sz="4400" dirty="0"/>
              <a:t> Matrix:\n");</a:t>
            </a:r>
          </a:p>
          <a:p>
            <a:pPr marL="0" indent="0">
              <a:buNone/>
            </a:pPr>
            <a:r>
              <a:rPr lang="en-IN" sz="4400" dirty="0"/>
              <a:t>    for(</a:t>
            </a:r>
            <a:r>
              <a:rPr lang="en-IN" sz="4400" dirty="0" err="1"/>
              <a:t>i</a:t>
            </a:r>
            <a:r>
              <a:rPr lang="en-IN" sz="4400" dirty="0"/>
              <a:t>=0; </a:t>
            </a:r>
            <a:r>
              <a:rPr lang="en-IN" sz="4400" dirty="0" err="1"/>
              <a:t>i</a:t>
            </a:r>
            <a:r>
              <a:rPr lang="en-IN" sz="4400" dirty="0"/>
              <a:t>&lt;r1; </a:t>
            </a:r>
            <a:r>
              <a:rPr lang="en-IN" sz="4400" dirty="0" err="1"/>
              <a:t>i</a:t>
            </a:r>
            <a:r>
              <a:rPr lang="en-IN" sz="4400" dirty="0"/>
              <a:t>++)</a:t>
            </a:r>
          </a:p>
          <a:p>
            <a:pPr marL="0" indent="0">
              <a:buNone/>
            </a:pPr>
            <a:r>
              <a:rPr lang="en-IN" sz="4400" dirty="0"/>
              <a:t>    {</a:t>
            </a:r>
          </a:p>
          <a:p>
            <a:pPr marL="0" indent="0">
              <a:buNone/>
            </a:pPr>
            <a:r>
              <a:rPr lang="en-IN" sz="4400" dirty="0"/>
              <a:t>        for(j=0; j&lt;c2; j++)</a:t>
            </a:r>
          </a:p>
          <a:p>
            <a:pPr marL="0" indent="0">
              <a:buNone/>
            </a:pPr>
            <a:r>
              <a:rPr lang="en-IN" sz="4400" dirty="0"/>
              <a:t>        {</a:t>
            </a:r>
          </a:p>
          <a:p>
            <a:pPr marL="0" indent="0">
              <a:buNone/>
            </a:pPr>
            <a:r>
              <a:rPr lang="en-IN" sz="4400" dirty="0"/>
              <a:t>            </a:t>
            </a:r>
            <a:r>
              <a:rPr lang="en-IN" sz="4400" dirty="0" err="1"/>
              <a:t>printf</a:t>
            </a:r>
            <a:r>
              <a:rPr lang="en-IN" sz="4400" dirty="0"/>
              <a:t>("%d  ", result[</a:t>
            </a:r>
            <a:r>
              <a:rPr lang="en-IN" sz="4400" dirty="0" err="1"/>
              <a:t>i</a:t>
            </a:r>
            <a:r>
              <a:rPr lang="en-IN" sz="4400" dirty="0"/>
              <a:t>][j]);</a:t>
            </a:r>
          </a:p>
          <a:p>
            <a:pPr marL="0" indent="0">
              <a:buNone/>
            </a:pPr>
            <a:r>
              <a:rPr lang="en-IN" sz="4400" dirty="0"/>
              <a:t>        }</a:t>
            </a:r>
          </a:p>
          <a:p>
            <a:pPr marL="0" indent="0">
              <a:buNone/>
            </a:pPr>
            <a:r>
              <a:rPr lang="en-IN" sz="4400" dirty="0"/>
              <a:t>                </a:t>
            </a:r>
            <a:r>
              <a:rPr lang="en-IN" sz="4400" dirty="0" err="1"/>
              <a:t>printf</a:t>
            </a:r>
            <a:r>
              <a:rPr lang="en-IN" sz="4400" dirty="0"/>
              <a:t>("\n\n");</a:t>
            </a:r>
          </a:p>
          <a:p>
            <a:pPr marL="0" indent="0">
              <a:buNone/>
            </a:pPr>
            <a:r>
              <a:rPr lang="en-IN" sz="4400" dirty="0"/>
              <a:t>    }</a:t>
            </a:r>
          </a:p>
          <a:p>
            <a:pPr marL="0" indent="0">
              <a:buNone/>
            </a:pPr>
            <a:r>
              <a:rPr lang="en-IN" sz="4400" dirty="0"/>
              <a:t>    return 0;</a:t>
            </a:r>
          </a:p>
          <a:p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6046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433" y="-457200"/>
            <a:ext cx="8229600" cy="1143000"/>
          </a:xfrm>
        </p:spPr>
        <p:txBody>
          <a:bodyPr/>
          <a:lstStyle/>
          <a:p>
            <a:r>
              <a:rPr lang="en-IN" dirty="0" smtClean="0"/>
              <a:t>Dry running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" r="847"/>
          <a:stretch/>
        </p:blipFill>
        <p:spPr>
          <a:xfrm>
            <a:off x="76201" y="533400"/>
            <a:ext cx="8839200" cy="6324600"/>
          </a:xfrm>
        </p:spPr>
      </p:pic>
    </p:spTree>
    <p:extLst>
      <p:ext uri="{BB962C8B-B14F-4D97-AF65-F5344CB8AC3E}">
        <p14:creationId xmlns:p14="http://schemas.microsoft.com/office/powerpoint/2010/main" val="191881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2D-Array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The basic form of declaring a two-dimensional array of size x, y:</a:t>
            </a:r>
          </a:p>
          <a:p>
            <a:r>
              <a:rPr lang="en-IN" dirty="0"/>
              <a:t>Syntax:</a:t>
            </a:r>
          </a:p>
          <a:p>
            <a:r>
              <a:rPr lang="en-IN" dirty="0" err="1"/>
              <a:t>data_type</a:t>
            </a:r>
            <a:r>
              <a:rPr lang="en-IN" dirty="0"/>
              <a:t> </a:t>
            </a:r>
            <a:r>
              <a:rPr lang="en-IN" dirty="0" err="1"/>
              <a:t>array_name</a:t>
            </a:r>
            <a:r>
              <a:rPr lang="en-IN" dirty="0"/>
              <a:t>[x][y];</a:t>
            </a:r>
          </a:p>
          <a:p>
            <a:r>
              <a:rPr lang="en-IN" dirty="0" err="1"/>
              <a:t>data_type</a:t>
            </a:r>
            <a:r>
              <a:rPr lang="en-IN" dirty="0"/>
              <a:t>: Type of data to be stored. Valid C/C++ data type.</a:t>
            </a:r>
          </a:p>
          <a:p>
            <a:r>
              <a:rPr lang="en-IN" dirty="0"/>
              <a:t>We can declare a two dimensional integer array say ‘x’ of size 10,20 as:</a:t>
            </a:r>
          </a:p>
          <a:p>
            <a:r>
              <a:rPr lang="en-IN" dirty="0"/>
              <a:t>int x[10][20];</a:t>
            </a:r>
          </a:p>
          <a:p>
            <a:r>
              <a:rPr lang="en-IN" dirty="0"/>
              <a:t>Elements in two-dimensional arrays are commonly referred by x[</a:t>
            </a:r>
            <a:r>
              <a:rPr lang="en-IN" dirty="0" err="1"/>
              <a:t>i</a:t>
            </a:r>
            <a:r>
              <a:rPr lang="en-IN" dirty="0"/>
              <a:t>][j] where </a:t>
            </a:r>
            <a:r>
              <a:rPr lang="en-IN" dirty="0" err="1"/>
              <a:t>i</a:t>
            </a:r>
            <a:r>
              <a:rPr lang="en-IN" dirty="0"/>
              <a:t> is the row number and ‘j’ is the column </a:t>
            </a:r>
            <a:r>
              <a:rPr lang="en-IN" dirty="0" smtClean="0"/>
              <a:t>number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343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2D-Array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sz="2400" dirty="0"/>
              <a:t>A two – dimensional array can be seen as a table with ‘x’ rows and ‘y’ columns where the row number ranges from 0 to (x-1) and column number ranges from 0 to (y-1). A two – dimensional array ‘x’ with 3 rows and 3 columns is shown below:</a:t>
            </a:r>
          </a:p>
          <a:p>
            <a:pPr algn="just"/>
            <a:endParaRPr lang="en-IN" sz="2400" dirty="0" smtClean="0"/>
          </a:p>
          <a:p>
            <a:pPr algn="just"/>
            <a:endParaRPr lang="en-IN" sz="2400" dirty="0"/>
          </a:p>
        </p:txBody>
      </p:sp>
      <p:pic>
        <p:nvPicPr>
          <p:cNvPr id="9" name="Picture 4" descr="two-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35312"/>
            <a:ext cx="70485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0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70" name="Rectangle 7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Also known as Multiple-Subscripted </a:t>
            </a:r>
            <a:r>
              <a:rPr lang="en-US" sz="3200" dirty="0"/>
              <a:t>Arrays	</a:t>
            </a:r>
          </a:p>
        </p:txBody>
      </p:sp>
      <p:sp>
        <p:nvSpPr>
          <p:cNvPr id="29771" name="Rectangle 7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subscripted arrays  </a:t>
            </a:r>
          </a:p>
          <a:p>
            <a:pPr lvl="1"/>
            <a:r>
              <a:rPr lang="en-US" dirty="0"/>
              <a:t>Tables with rows and columns (</a:t>
            </a:r>
            <a:r>
              <a:rPr lang="en-US" sz="2000" dirty="0">
                <a:latin typeface="Lucida Console" pitchFamily="49" charset="0"/>
              </a:rPr>
              <a:t>m</a:t>
            </a:r>
            <a:r>
              <a:rPr lang="en-US" dirty="0"/>
              <a:t> by </a:t>
            </a:r>
            <a:r>
              <a:rPr lang="en-US" sz="2000" dirty="0">
                <a:latin typeface="Lucida Console" pitchFamily="49" charset="0"/>
              </a:rPr>
              <a:t>n</a:t>
            </a:r>
            <a:r>
              <a:rPr lang="en-US" dirty="0"/>
              <a:t> array)</a:t>
            </a:r>
          </a:p>
          <a:p>
            <a:pPr lvl="1"/>
            <a:r>
              <a:rPr lang="en-US" dirty="0"/>
              <a:t>Like matrices: specify row, then column 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int a[rows][column];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7F25F-5DB7-4C30-A659-58671A91E2C5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1190625" y="4164013"/>
            <a:ext cx="6505575" cy="2236787"/>
            <a:chOff x="750" y="1632"/>
            <a:chExt cx="4098" cy="1409"/>
          </a:xfrm>
        </p:grpSpPr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750" y="1632"/>
              <a:ext cx="3848" cy="864"/>
              <a:chOff x="750" y="1632"/>
              <a:chExt cx="3848" cy="864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auto">
              <a:xfrm>
                <a:off x="750" y="1884"/>
                <a:ext cx="448" cy="11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latin typeface="Lucida Console" pitchFamily="49" charset="0"/>
                  </a:rPr>
                  <a:t>Row 0</a:t>
                </a:r>
              </a:p>
              <a:p>
                <a:pPr>
                  <a:spcBef>
                    <a:spcPct val="0"/>
                  </a:spcBef>
                </a:pPr>
                <a:endParaRPr lang="en-US" sz="1800">
                  <a:solidFill>
                    <a:schemeClr val="tx1"/>
                  </a:solidFill>
                  <a:latin typeface="Lucida Console" pitchFamily="49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auto">
              <a:xfrm>
                <a:off x="750" y="2053"/>
                <a:ext cx="448" cy="11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latin typeface="Lucida Console" pitchFamily="49" charset="0"/>
                  </a:rPr>
                  <a:t>Row 1</a:t>
                </a:r>
              </a:p>
              <a:p>
                <a:pPr>
                  <a:spcBef>
                    <a:spcPct val="0"/>
                  </a:spcBef>
                </a:pPr>
                <a:endParaRPr lang="en-US" sz="1800">
                  <a:solidFill>
                    <a:schemeClr val="tx1"/>
                  </a:solidFill>
                  <a:latin typeface="Lucida Console" pitchFamily="49" charset="0"/>
                </a:endParaRPr>
              </a:p>
            </p:txBody>
          </p:sp>
          <p:sp>
            <p:nvSpPr>
              <p:cNvPr id="29703" name="Rectangle 7"/>
              <p:cNvSpPr>
                <a:spLocks noChangeArrowheads="1"/>
              </p:cNvSpPr>
              <p:nvPr/>
            </p:nvSpPr>
            <p:spPr bwMode="auto">
              <a:xfrm>
                <a:off x="750" y="2222"/>
                <a:ext cx="448" cy="112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latin typeface="Lucida Console" pitchFamily="49" charset="0"/>
                  </a:rPr>
                  <a:t>Row 2</a:t>
                </a:r>
              </a:p>
              <a:p>
                <a:pPr>
                  <a:spcBef>
                    <a:spcPct val="0"/>
                  </a:spcBef>
                </a:pPr>
                <a:endParaRPr lang="en-US">
                  <a:solidFill>
                    <a:schemeClr val="tx1"/>
                  </a:solidFill>
                  <a:latin typeface="Lucida Console" pitchFamily="49" charset="0"/>
                </a:endParaRPr>
              </a:p>
            </p:txBody>
          </p:sp>
          <p:sp>
            <p:nvSpPr>
              <p:cNvPr id="29704" name="Rectangle 8"/>
              <p:cNvSpPr>
                <a:spLocks noChangeArrowheads="1"/>
              </p:cNvSpPr>
              <p:nvPr/>
            </p:nvSpPr>
            <p:spPr bwMode="auto">
              <a:xfrm>
                <a:off x="1371" y="1632"/>
                <a:ext cx="741" cy="9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latin typeface="Lucida Console" pitchFamily="49" charset="0"/>
                  </a:rPr>
                  <a:t>Column 0 </a:t>
                </a:r>
                <a:r>
                  <a:rPr lang="en-US" sz="1800" dirty="0">
                    <a:latin typeface="Lucida Console" pitchFamily="49" charset="0"/>
                  </a:rPr>
                  <a:t>0</a:t>
                </a:r>
              </a:p>
              <a:p>
                <a:pPr>
                  <a:spcBef>
                    <a:spcPct val="0"/>
                  </a:spcBef>
                </a:pPr>
                <a:endParaRPr lang="en-US" sz="1800" dirty="0">
                  <a:solidFill>
                    <a:schemeClr val="tx1"/>
                  </a:solidFill>
                  <a:latin typeface="Lucida Console" pitchFamily="49" charset="0"/>
                </a:endParaRPr>
              </a:p>
            </p:txBody>
          </p:sp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2196" y="1632"/>
                <a:ext cx="696" cy="11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latin typeface="Lucida Console" pitchFamily="49" charset="0"/>
                  </a:rPr>
                  <a:t>Column 1</a:t>
                </a:r>
              </a:p>
              <a:p>
                <a:pPr>
                  <a:spcBef>
                    <a:spcPct val="0"/>
                  </a:spcBef>
                </a:pPr>
                <a:endParaRPr lang="en-US" sz="1800">
                  <a:solidFill>
                    <a:schemeClr val="tx1"/>
                  </a:solidFill>
                  <a:latin typeface="Lucida Console" pitchFamily="49" charset="0"/>
                </a:endParaRPr>
              </a:p>
            </p:txBody>
          </p:sp>
          <p:sp>
            <p:nvSpPr>
              <p:cNvPr id="29706" name="Rectangle 10"/>
              <p:cNvSpPr>
                <a:spLocks noChangeArrowheads="1"/>
              </p:cNvSpPr>
              <p:nvPr/>
            </p:nvSpPr>
            <p:spPr bwMode="auto">
              <a:xfrm>
                <a:off x="3022" y="1632"/>
                <a:ext cx="770" cy="144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latin typeface="Lucida Console" pitchFamily="49" charset="0"/>
                  </a:rPr>
                  <a:t>Column 2</a:t>
                </a:r>
              </a:p>
              <a:p>
                <a:pPr>
                  <a:spcBef>
                    <a:spcPct val="0"/>
                  </a:spcBef>
                </a:pPr>
                <a:endParaRPr lang="en-US" sz="1800">
                  <a:solidFill>
                    <a:schemeClr val="tx1"/>
                  </a:solidFill>
                  <a:latin typeface="Lucida Console" pitchFamily="49" charset="0"/>
                </a:endParaRPr>
              </a:p>
            </p:txBody>
          </p:sp>
          <p:sp>
            <p:nvSpPr>
              <p:cNvPr id="29707" name="Rectangle 11"/>
              <p:cNvSpPr>
                <a:spLocks noChangeArrowheads="1"/>
              </p:cNvSpPr>
              <p:nvPr/>
            </p:nvSpPr>
            <p:spPr bwMode="auto">
              <a:xfrm>
                <a:off x="3847" y="1632"/>
                <a:ext cx="696" cy="11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latin typeface="Lucida Console" pitchFamily="49" charset="0"/>
                  </a:rPr>
                  <a:t>Column 3</a:t>
                </a:r>
              </a:p>
              <a:p>
                <a:pPr>
                  <a:spcBef>
                    <a:spcPct val="0"/>
                  </a:spcBef>
                </a:pPr>
                <a:endParaRPr lang="en-US" sz="1800" dirty="0">
                  <a:solidFill>
                    <a:schemeClr val="tx1"/>
                  </a:solidFill>
                  <a:latin typeface="Lucida Console" pitchFamily="49" charset="0"/>
                </a:endParaRPr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1296" y="1824"/>
                <a:ext cx="826" cy="217"/>
                <a:chOff x="0" y="0"/>
                <a:chExt cx="20000" cy="20000"/>
              </a:xfrm>
            </p:grpSpPr>
            <p:sp>
              <p:nvSpPr>
                <p:cNvPr id="29710" name="Freeform 1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1" name="Rectangle 1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0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0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296" y="2041"/>
                <a:ext cx="826" cy="215"/>
                <a:chOff x="0" y="0"/>
                <a:chExt cx="20000" cy="20000"/>
              </a:xfrm>
            </p:grpSpPr>
            <p:sp>
              <p:nvSpPr>
                <p:cNvPr id="29713" name="Freeform 1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4" name="Rectangle 18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1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0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1296" y="2256"/>
                <a:ext cx="826" cy="240"/>
                <a:chOff x="0" y="0"/>
                <a:chExt cx="20000" cy="20000"/>
              </a:xfrm>
            </p:grpSpPr>
            <p:sp>
              <p:nvSpPr>
                <p:cNvPr id="29716" name="Freeform 2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7" name="Rectangle 2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2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0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2122" y="1824"/>
                <a:ext cx="825" cy="217"/>
                <a:chOff x="0" y="0"/>
                <a:chExt cx="20000" cy="20000"/>
              </a:xfrm>
            </p:grpSpPr>
            <p:sp>
              <p:nvSpPr>
                <p:cNvPr id="29720" name="Freeform 2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1" name="Rectangle 2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0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1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2122" y="2041"/>
                <a:ext cx="825" cy="215"/>
                <a:chOff x="0" y="0"/>
                <a:chExt cx="20000" cy="20000"/>
              </a:xfrm>
            </p:grpSpPr>
            <p:sp>
              <p:nvSpPr>
                <p:cNvPr id="29723" name="Freeform 2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4" name="Rectangle 28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latin typeface="Lucida Console" pitchFamily="49" charset="0"/>
                    </a:rPr>
                    <a:t>a[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1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][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1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dirty="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2122" y="2256"/>
                <a:ext cx="825" cy="240"/>
                <a:chOff x="0" y="0"/>
                <a:chExt cx="20000" cy="20000"/>
              </a:xfrm>
            </p:grpSpPr>
            <p:sp>
              <p:nvSpPr>
                <p:cNvPr id="29726" name="Freeform 3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7" name="Rectangle 3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2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1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2947" y="1824"/>
                <a:ext cx="826" cy="217"/>
                <a:chOff x="0" y="0"/>
                <a:chExt cx="20000" cy="20000"/>
              </a:xfrm>
            </p:grpSpPr>
            <p:sp>
              <p:nvSpPr>
                <p:cNvPr id="29730" name="Freeform 3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1" name="Rectangle 3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0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2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11" name="Group 36"/>
              <p:cNvGrpSpPr>
                <a:grpSpLocks/>
              </p:cNvGrpSpPr>
              <p:nvPr/>
            </p:nvGrpSpPr>
            <p:grpSpPr bwMode="auto">
              <a:xfrm>
                <a:off x="2947" y="2041"/>
                <a:ext cx="826" cy="215"/>
                <a:chOff x="0" y="0"/>
                <a:chExt cx="20000" cy="20000"/>
              </a:xfrm>
            </p:grpSpPr>
            <p:sp>
              <p:nvSpPr>
                <p:cNvPr id="29733" name="Freeform 3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4" name="Rectangle 38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latin typeface="Lucida Console" pitchFamily="49" charset="0"/>
                    </a:rPr>
                    <a:t>a[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1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][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2</a:t>
                  </a:r>
                  <a:r>
                    <a:rPr lang="en-US" sz="1800" dirty="0"/>
                    <a:t> </a:t>
                  </a:r>
                  <a:r>
                    <a:rPr lang="en-US" sz="1800" dirty="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 dirty="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12" name="Group 39"/>
              <p:cNvGrpSpPr>
                <a:grpSpLocks/>
              </p:cNvGrpSpPr>
              <p:nvPr/>
            </p:nvGrpSpPr>
            <p:grpSpPr bwMode="auto">
              <a:xfrm>
                <a:off x="2947" y="2256"/>
                <a:ext cx="826" cy="240"/>
                <a:chOff x="0" y="0"/>
                <a:chExt cx="20000" cy="20000"/>
              </a:xfrm>
            </p:grpSpPr>
            <p:sp>
              <p:nvSpPr>
                <p:cNvPr id="29736" name="Freeform 4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7" name="Rectangle 4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2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2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3773" y="1824"/>
                <a:ext cx="825" cy="217"/>
                <a:chOff x="0" y="0"/>
                <a:chExt cx="20000" cy="20000"/>
              </a:xfrm>
            </p:grpSpPr>
            <p:sp>
              <p:nvSpPr>
                <p:cNvPr id="29740" name="Freeform 4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1" name="Rectangle 4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0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3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3773" y="2041"/>
                <a:ext cx="825" cy="215"/>
                <a:chOff x="0" y="0"/>
                <a:chExt cx="20000" cy="20000"/>
              </a:xfrm>
            </p:grpSpPr>
            <p:sp>
              <p:nvSpPr>
                <p:cNvPr id="29743" name="Freeform 4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4" name="Rectangle 48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1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3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  <p:grpSp>
            <p:nvGrpSpPr>
              <p:cNvPr id="15" name="Group 49"/>
              <p:cNvGrpSpPr>
                <a:grpSpLocks/>
              </p:cNvGrpSpPr>
              <p:nvPr/>
            </p:nvGrpSpPr>
            <p:grpSpPr bwMode="auto">
              <a:xfrm>
                <a:off x="3773" y="2256"/>
                <a:ext cx="825" cy="240"/>
                <a:chOff x="0" y="0"/>
                <a:chExt cx="20000" cy="20000"/>
              </a:xfrm>
            </p:grpSpPr>
            <p:sp>
              <p:nvSpPr>
                <p:cNvPr id="29746" name="Freeform 5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79" y="0"/>
                    </a:cxn>
                    <a:cxn ang="0">
                      <a:pos x="19979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79" y="0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7" name="Rectangle 5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latin typeface="Lucida Console" pitchFamily="49" charset="0"/>
                    </a:rPr>
                    <a:t>a[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2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][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3</a:t>
                  </a:r>
                  <a:r>
                    <a:rPr lang="en-US" sz="1800"/>
                    <a:t> </a:t>
                  </a:r>
                  <a:r>
                    <a:rPr lang="en-US" sz="1800">
                      <a:latin typeface="Lucida Console" pitchFamily="49" charset="0"/>
                    </a:rPr>
                    <a:t>]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800">
                    <a:solidFill>
                      <a:schemeClr val="tx1"/>
                    </a:solidFill>
                    <a:latin typeface="Lucida Console" pitchFamily="49" charset="0"/>
                  </a:endParaRPr>
                </a:p>
              </p:txBody>
            </p:sp>
          </p:grpSp>
        </p:grp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2784" y="2928"/>
              <a:ext cx="1392" cy="1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srgbClr val="C00000"/>
                  </a:solidFill>
                  <a:latin typeface="Lucida Console" pitchFamily="49" charset="0"/>
                </a:rPr>
                <a:t>Row subscript</a:t>
              </a:r>
            </a:p>
            <a:p>
              <a:pPr>
                <a:spcBef>
                  <a:spcPct val="0"/>
                </a:spcBef>
              </a:pPr>
              <a:endParaRPr lang="en-US" sz="1800" b="1" dirty="0">
                <a:solidFill>
                  <a:srgbClr val="C00000"/>
                </a:solidFill>
                <a:latin typeface="Lucida Console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1392" y="2832"/>
              <a:ext cx="1056" cy="14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srgbClr val="C00000"/>
                  </a:solidFill>
                  <a:latin typeface="Lucida Console" pitchFamily="49" charset="0"/>
                </a:rPr>
                <a:t>Array name</a:t>
              </a:r>
            </a:p>
            <a:p>
              <a:pPr>
                <a:spcBef>
                  <a:spcPct val="0"/>
                </a:spcBef>
              </a:pPr>
              <a:endParaRPr lang="en-US" sz="1800" b="1" dirty="0">
                <a:solidFill>
                  <a:srgbClr val="C00000"/>
                </a:solidFill>
                <a:latin typeface="Lucida Console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3249" y="2658"/>
              <a:ext cx="1599" cy="12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srgbClr val="C00000"/>
                  </a:solidFill>
                  <a:latin typeface="Lucida Console" pitchFamily="49" charset="0"/>
                </a:rPr>
                <a:t>Column subscript</a:t>
              </a:r>
            </a:p>
            <a:p>
              <a:pPr>
                <a:spcBef>
                  <a:spcPct val="0"/>
                </a:spcBef>
              </a:pPr>
              <a:endParaRPr lang="en-US" sz="1800" b="1" dirty="0">
                <a:solidFill>
                  <a:srgbClr val="C00000"/>
                </a:solidFill>
                <a:latin typeface="Lucida Console" pitchFamily="49" charset="0"/>
              </a:endParaRPr>
            </a:p>
          </p:txBody>
        </p:sp>
        <p:sp>
          <p:nvSpPr>
            <p:cNvPr id="29751" name="Freeform 55"/>
            <p:cNvSpPr>
              <a:spLocks/>
            </p:cNvSpPr>
            <p:nvPr/>
          </p:nvSpPr>
          <p:spPr bwMode="auto">
            <a:xfrm>
              <a:off x="2208" y="2448"/>
              <a:ext cx="4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84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84"/>
                  </a:lnTo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Freeform 56"/>
            <p:cNvSpPr>
              <a:spLocks/>
            </p:cNvSpPr>
            <p:nvPr/>
          </p:nvSpPr>
          <p:spPr bwMode="auto">
            <a:xfrm flipH="1">
              <a:off x="2352" y="2448"/>
              <a:ext cx="47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77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77"/>
                  </a:lnTo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Freeform 57"/>
            <p:cNvSpPr>
              <a:spLocks/>
            </p:cNvSpPr>
            <p:nvPr/>
          </p:nvSpPr>
          <p:spPr bwMode="auto">
            <a:xfrm>
              <a:off x="2737" y="2448"/>
              <a:ext cx="47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62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62"/>
                  </a:lnTo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Freeform 58"/>
            <p:cNvSpPr>
              <a:spLocks/>
            </p:cNvSpPr>
            <p:nvPr/>
          </p:nvSpPr>
          <p:spPr bwMode="auto">
            <a:xfrm flipV="1">
              <a:off x="2736" y="2688"/>
              <a:ext cx="480" cy="47"/>
            </a:xfrm>
            <a:custGeom>
              <a:avLst/>
              <a:gdLst/>
              <a:ahLst/>
              <a:cxnLst>
                <a:cxn ang="0">
                  <a:pos x="19925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25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0" y="1228725"/>
            <a:ext cx="54864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3810000" y="6400799"/>
            <a:ext cx="5334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99" y="-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Memory representation of 2D-Array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335" y="555625"/>
            <a:ext cx="8229600" cy="5943600"/>
          </a:xfrm>
        </p:spPr>
        <p:txBody>
          <a:bodyPr>
            <a:normAutofit/>
          </a:bodyPr>
          <a:lstStyle/>
          <a:p>
            <a:r>
              <a:rPr lang="en-IN" sz="2000" dirty="0"/>
              <a:t>A 2D array’s elements are stored in continuous memory locations. It can be represented in memory using any of the following two ways:</a:t>
            </a:r>
            <a:r>
              <a:rPr lang="en-IN" sz="2000" dirty="0"/>
              <a:t/>
            </a:r>
            <a:br>
              <a:rPr lang="en-IN" sz="2000" dirty="0"/>
            </a:br>
            <a:r>
              <a:rPr lang="en-IN" sz="2000" dirty="0"/>
              <a:t/>
            </a:r>
            <a:br>
              <a:rPr lang="en-IN" sz="2000" dirty="0"/>
            </a:br>
            <a:r>
              <a:rPr lang="en-IN" sz="2000" dirty="0"/>
              <a:t>1. Column-Major Order</a:t>
            </a:r>
            <a:r>
              <a:rPr lang="en-IN" sz="2000" dirty="0"/>
              <a:t/>
            </a:r>
            <a:br>
              <a:rPr lang="en-IN" sz="2000" dirty="0"/>
            </a:br>
            <a:r>
              <a:rPr lang="en-IN" sz="2000" dirty="0"/>
              <a:t>2. Row-Major Order</a:t>
            </a:r>
            <a:r>
              <a:rPr lang="en-IN" sz="2000" dirty="0"/>
              <a:t/>
            </a:r>
            <a:br>
              <a:rPr lang="en-IN" sz="2000" dirty="0"/>
            </a:br>
            <a:r>
              <a:rPr lang="en-IN" sz="2000" dirty="0"/>
              <a:t/>
            </a:r>
            <a:br>
              <a:rPr lang="en-IN" sz="2000" dirty="0"/>
            </a:br>
            <a:r>
              <a:rPr lang="en-IN" sz="2000" b="1" dirty="0"/>
              <a:t>1. Column-Major Order:</a:t>
            </a:r>
            <a:r>
              <a:rPr lang="en-IN" sz="2000" dirty="0"/>
              <a:t/>
            </a:r>
            <a:br>
              <a:rPr lang="en-IN" sz="2000" dirty="0"/>
            </a:br>
            <a:r>
              <a:rPr lang="en-IN" sz="2000" dirty="0"/>
              <a:t>In this method the elements are stored column wise, i.e. m elements of first column are stored in first m locations, m elements of second column are stored in next m locations and so on. E.g.</a:t>
            </a:r>
            <a:r>
              <a:rPr lang="en-IN" sz="2000" dirty="0"/>
              <a:t/>
            </a:r>
            <a:br>
              <a:rPr lang="en-IN" sz="2000" dirty="0"/>
            </a:br>
            <a:r>
              <a:rPr lang="en-IN" sz="2000" dirty="0"/>
              <a:t>A 3 x 4 array will stored as below</a:t>
            </a:r>
            <a:r>
              <a:rPr lang="en-IN" sz="2000" dirty="0" smtClean="0"/>
              <a:t>:</a:t>
            </a:r>
          </a:p>
          <a:p>
            <a:endParaRPr lang="en-IN" sz="2000" dirty="0"/>
          </a:p>
        </p:txBody>
      </p:sp>
      <p:pic>
        <p:nvPicPr>
          <p:cNvPr id="3074" name="Picture 2" descr="http://xpode.com/Downloads/Gallery/fullImage/172011723778Arra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414" y="3554721"/>
            <a:ext cx="3772185" cy="294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3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Memory representation of 2D-Array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1625" y="1112838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dirty="0"/>
              <a:t>2. Row-Major Order</a:t>
            </a:r>
            <a:r>
              <a:rPr lang="en-IN" sz="2400" dirty="0" smtClean="0"/>
              <a:t>:</a:t>
            </a:r>
            <a:r>
              <a:rPr lang="en-IN" sz="2400" dirty="0"/>
              <a:t/>
            </a:r>
            <a:br>
              <a:rPr lang="en-IN" sz="2400" dirty="0"/>
            </a:br>
            <a:r>
              <a:rPr lang="en-IN" sz="2400" dirty="0"/>
              <a:t>In this method the elements are stored row wise, i.e. n elements of first row are stored in first n locations, n elements of second row are stored in next n locations and so on. E.g</a:t>
            </a:r>
            <a:r>
              <a:rPr lang="en-IN" sz="2400" dirty="0" smtClean="0"/>
              <a:t>.</a:t>
            </a:r>
            <a:r>
              <a:rPr lang="en-IN" sz="2400" dirty="0"/>
              <a:t/>
            </a:r>
            <a:br>
              <a:rPr lang="en-IN" sz="2400" dirty="0"/>
            </a:br>
            <a:r>
              <a:rPr lang="en-IN" sz="2400" dirty="0"/>
              <a:t>A 3 x 4 array will stored as </a:t>
            </a:r>
            <a:r>
              <a:rPr lang="en-IN" sz="2400" dirty="0" smtClean="0"/>
              <a:t>below:</a:t>
            </a:r>
          </a:p>
          <a:p>
            <a:endParaRPr lang="en-IN" sz="2400" dirty="0"/>
          </a:p>
        </p:txBody>
      </p:sp>
      <p:pic>
        <p:nvPicPr>
          <p:cNvPr id="4100" name="Picture 4" descr="http://xpode.com/Downloads/Gallery/fullImage/172011723565Arra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4724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87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0" name="Rectangle 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0791" name="Rectangle 7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1) Initializing at the point of declaration:</a:t>
            </a:r>
          </a:p>
          <a:p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latin typeface="Lucida Console" pitchFamily="49" charset="0"/>
              </a:rPr>
              <a:t>int </a:t>
            </a:r>
            <a:r>
              <a:rPr lang="en-US" sz="2600" dirty="0" smtClean="0">
                <a:latin typeface="Lucida Console" pitchFamily="49" charset="0"/>
              </a:rPr>
              <a:t>a[</a:t>
            </a:r>
            <a:r>
              <a:rPr lang="en-US" sz="2600" dirty="0" smtClean="0"/>
              <a:t> </a:t>
            </a:r>
            <a:r>
              <a:rPr lang="en-US" sz="2600" dirty="0">
                <a:latin typeface="Lucida Console" pitchFamily="49" charset="0"/>
              </a:rPr>
              <a:t>2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][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2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]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=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1,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2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},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3,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4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}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};</a:t>
            </a:r>
            <a:r>
              <a:rPr lang="en-US" sz="2600" b="1" dirty="0">
                <a:latin typeface="Lucida Console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600" dirty="0" err="1"/>
              <a:t>Initializers</a:t>
            </a:r>
            <a:r>
              <a:rPr lang="en-US" sz="2600" dirty="0"/>
              <a:t> grouped by row in braces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If not enough, unspecified elements set to zero</a:t>
            </a:r>
          </a:p>
          <a:p>
            <a:pPr lvl="2"/>
            <a:r>
              <a:rPr lang="en-US" sz="2600" dirty="0" smtClean="0">
                <a:latin typeface="Lucida Console" pitchFamily="49" charset="0"/>
              </a:rPr>
              <a:t>Int a[</a:t>
            </a:r>
            <a:r>
              <a:rPr lang="en-US" sz="2600" dirty="0" smtClean="0"/>
              <a:t> </a:t>
            </a:r>
            <a:r>
              <a:rPr lang="en-US" sz="2600" dirty="0">
                <a:latin typeface="Lucida Console" pitchFamily="49" charset="0"/>
              </a:rPr>
              <a:t>2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][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2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]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=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1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},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3,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4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}</a:t>
            </a:r>
            <a:r>
              <a:rPr lang="en-US" sz="2600" dirty="0"/>
              <a:t> </a:t>
            </a:r>
            <a:r>
              <a:rPr lang="en-US" sz="2600" dirty="0">
                <a:latin typeface="Lucida Console" pitchFamily="49" charset="0"/>
              </a:rPr>
              <a:t>};</a:t>
            </a:r>
            <a:r>
              <a:rPr lang="en-US" sz="2600" b="1" dirty="0">
                <a:latin typeface="Lucida Console" pitchFamily="49" charset="0"/>
              </a:rPr>
              <a:t> </a:t>
            </a:r>
            <a:endParaRPr lang="en-US" sz="2600" b="1" dirty="0" smtClean="0">
              <a:latin typeface="Lucida Console" pitchFamily="49" charset="0"/>
            </a:endParaRPr>
          </a:p>
          <a:p>
            <a:r>
              <a:rPr lang="en-IN" sz="2800" dirty="0"/>
              <a:t>int a3[2][2]={1,2};//Remaining elements are zero</a:t>
            </a:r>
          </a:p>
          <a:p>
            <a:r>
              <a:rPr lang="en-IN" sz="2800" dirty="0"/>
              <a:t>int a4[2][2]={0};//All elements are zero</a:t>
            </a:r>
          </a:p>
          <a:p>
            <a:pPr lvl="2"/>
            <a:endParaRPr lang="en-US" sz="2600" b="1" dirty="0">
              <a:latin typeface="Lucida Console" pitchFamily="49" charset="0"/>
            </a:endParaRPr>
          </a:p>
        </p:txBody>
      </p:sp>
      <p:sp>
        <p:nvSpPr>
          <p:cNvPr id="30779" name="Rectangle 59"/>
          <p:cNvSpPr>
            <a:spLocks noChangeArrowheads="1"/>
          </p:cNvSpPr>
          <p:nvPr/>
        </p:nvSpPr>
        <p:spPr bwMode="auto">
          <a:xfrm>
            <a:off x="0" y="1228725"/>
            <a:ext cx="54864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80" name="Rectangle 60"/>
          <p:cNvSpPr>
            <a:spLocks noChangeArrowheads="1"/>
          </p:cNvSpPr>
          <p:nvPr/>
        </p:nvSpPr>
        <p:spPr bwMode="auto">
          <a:xfrm>
            <a:off x="0" y="3651250"/>
            <a:ext cx="5486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 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0781" name="Rectangle 61"/>
          <p:cNvSpPr>
            <a:spLocks noChangeArrowheads="1"/>
          </p:cNvSpPr>
          <p:nvPr/>
        </p:nvSpPr>
        <p:spPr bwMode="auto">
          <a:xfrm>
            <a:off x="0" y="3263900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</a:rPr>
              <a:t/>
            </a:r>
            <a:br>
              <a:rPr lang="en-US" sz="1400">
                <a:solidFill>
                  <a:schemeClr val="tx1"/>
                </a:solidFill>
              </a:rPr>
            </a:b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7543800" y="2133600"/>
            <a:ext cx="914400" cy="633414"/>
            <a:chOff x="4224" y="2736"/>
            <a:chExt cx="576" cy="399"/>
          </a:xfrm>
        </p:grpSpPr>
        <p:sp>
          <p:nvSpPr>
            <p:cNvPr id="30783" name="Text Box 63"/>
            <p:cNvSpPr txBox="1">
              <a:spLocks noChangeArrowheads="1"/>
            </p:cNvSpPr>
            <p:nvPr/>
          </p:nvSpPr>
          <p:spPr bwMode="auto">
            <a:xfrm>
              <a:off x="4224" y="2736"/>
              <a:ext cx="576" cy="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Lucida Console" pitchFamily="49" charset="0"/>
                </a:rPr>
                <a:t>1 </a:t>
              </a:r>
              <a:r>
                <a:rPr lang="en-US" sz="1400" b="1" dirty="0" smtClean="0">
                  <a:latin typeface="Lucida Console" pitchFamily="49" charset="0"/>
                </a:rPr>
                <a:t>   2</a:t>
              </a:r>
            </a:p>
            <a:p>
              <a:r>
                <a:rPr lang="en-US" sz="1400" b="1" dirty="0" smtClean="0">
                  <a:latin typeface="Lucida Console" pitchFamily="49" charset="0"/>
                </a:rPr>
                <a:t>3    </a:t>
              </a:r>
              <a:r>
                <a:rPr lang="en-US" sz="1400" b="1" dirty="0">
                  <a:latin typeface="Lucida Console" pitchFamily="49" charset="0"/>
                </a:rPr>
                <a:t>4</a:t>
              </a:r>
            </a:p>
          </p:txBody>
        </p:sp>
        <p:sp>
          <p:nvSpPr>
            <p:cNvPr id="30784" name="Line 64"/>
            <p:cNvSpPr>
              <a:spLocks noChangeShapeType="1"/>
            </p:cNvSpPr>
            <p:nvPr/>
          </p:nvSpPr>
          <p:spPr bwMode="auto">
            <a:xfrm>
              <a:off x="4512" y="27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85" name="Line 65"/>
            <p:cNvSpPr>
              <a:spLocks noChangeShapeType="1"/>
            </p:cNvSpPr>
            <p:nvPr/>
          </p:nvSpPr>
          <p:spPr bwMode="auto">
            <a:xfrm>
              <a:off x="4224" y="2895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7315200" y="3633787"/>
            <a:ext cx="914400" cy="633413"/>
            <a:chOff x="4224" y="2736"/>
            <a:chExt cx="576" cy="399"/>
          </a:xfrm>
        </p:grpSpPr>
        <p:sp>
          <p:nvSpPr>
            <p:cNvPr id="30787" name="Text Box 67"/>
            <p:cNvSpPr txBox="1">
              <a:spLocks noChangeArrowheads="1"/>
            </p:cNvSpPr>
            <p:nvPr/>
          </p:nvSpPr>
          <p:spPr bwMode="auto">
            <a:xfrm>
              <a:off x="4224" y="2736"/>
              <a:ext cx="576" cy="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Lucida Console" pitchFamily="49" charset="0"/>
                </a:rPr>
                <a:t>1    0</a:t>
              </a:r>
            </a:p>
            <a:p>
              <a:r>
                <a:rPr lang="en-US" sz="1400" b="1" dirty="0">
                  <a:latin typeface="Lucida Console" pitchFamily="49" charset="0"/>
                </a:rPr>
                <a:t>3    4</a:t>
              </a:r>
            </a:p>
          </p:txBody>
        </p:sp>
        <p:sp>
          <p:nvSpPr>
            <p:cNvPr id="30788" name="Line 68"/>
            <p:cNvSpPr>
              <a:spLocks noChangeShapeType="1"/>
            </p:cNvSpPr>
            <p:nvPr/>
          </p:nvSpPr>
          <p:spPr bwMode="auto">
            <a:xfrm>
              <a:off x="4512" y="27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89" name="Line 69"/>
            <p:cNvSpPr>
              <a:spLocks noChangeShapeType="1"/>
            </p:cNvSpPr>
            <p:nvPr/>
          </p:nvSpPr>
          <p:spPr bwMode="auto">
            <a:xfrm>
              <a:off x="4224" y="2895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Initialization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int </a:t>
            </a:r>
            <a:r>
              <a:rPr lang="en-IN" sz="2800" dirty="0"/>
              <a:t>a5[][2]={1,2,3</a:t>
            </a:r>
            <a:r>
              <a:rPr lang="en-IN" sz="2800" dirty="0" smtClean="0"/>
              <a:t>};//It is possible to skip row size, if elements are initialized at the point of declaration</a:t>
            </a:r>
          </a:p>
          <a:p>
            <a:r>
              <a:rPr lang="en-IN" sz="2800" i="1" dirty="0" smtClean="0"/>
              <a:t>int a[2][]={1,2,3};//Not possible to skip column size[Error will come]</a:t>
            </a:r>
          </a:p>
          <a:p>
            <a:r>
              <a:rPr lang="en-IN" sz="2800" i="1" dirty="0" smtClean="0"/>
              <a:t>int a[][]={1,2,3};//Not possible to skip both row and column size[Error will come]  </a:t>
            </a:r>
            <a:endParaRPr lang="en-IN" sz="2800" i="1" dirty="0"/>
          </a:p>
        </p:txBody>
      </p:sp>
    </p:spTree>
    <p:extLst>
      <p:ext uri="{BB962C8B-B14F-4D97-AF65-F5344CB8AC3E}">
        <p14:creationId xmlns:p14="http://schemas.microsoft.com/office/powerpoint/2010/main" val="238677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Initialization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2) Taking input from user</a:t>
            </a:r>
          </a:p>
          <a:p>
            <a:pPr>
              <a:buNone/>
            </a:pPr>
            <a:r>
              <a:rPr lang="en-US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a[3][3], 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buNone/>
            </a:pPr>
            <a:r>
              <a:rPr lang="en-US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// for loop for rows</a:t>
            </a:r>
          </a:p>
          <a:p>
            <a:pPr>
              <a:buNone/>
            </a:pPr>
            <a:r>
              <a:rPr lang="en-US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(j=0; j&lt;3;j++)</a:t>
            </a:r>
          </a:p>
          <a:p>
            <a:pPr>
              <a:buNone/>
            </a:pP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// for loop for columns</a:t>
            </a:r>
          </a:p>
          <a:p>
            <a:pPr>
              <a:buNone/>
            </a:pP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1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enter the value </a:t>
            </a:r>
            <a:r>
              <a:rPr lang="en-US" sz="21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ofa</a:t>
            </a:r>
            <a:r>
              <a:rPr lang="en-US" sz="21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[%d][%d]: 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(“%d”, &amp;a[</a:t>
            </a:r>
            <a:r>
              <a:rPr lang="en-US" sz="2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][j]);</a:t>
            </a:r>
          </a:p>
          <a:p>
            <a:pPr>
              <a:buNone/>
            </a:pP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//end for columns</a:t>
            </a:r>
          </a:p>
          <a:p>
            <a:pPr>
              <a:buNone/>
            </a:pPr>
            <a:r>
              <a:rPr lang="en-US" sz="2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 for rows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2890861"/>
      </p:ext>
    </p:extLst>
  </p:cSld>
  <p:clrMapOvr>
    <a:masterClrMapping/>
  </p:clrMapOvr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2616</TotalTime>
  <Words>1691</Words>
  <Application>Microsoft Office PowerPoint</Application>
  <PresentationFormat>On-screen Show (4:3)</PresentationFormat>
  <Paragraphs>319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Arial Rounded MT Bold</vt:lpstr>
      <vt:lpstr>AvantGarde</vt:lpstr>
      <vt:lpstr>Calibri</vt:lpstr>
      <vt:lpstr>Courier New</vt:lpstr>
      <vt:lpstr>Lucida Console</vt:lpstr>
      <vt:lpstr>Lpu theme final with copyright</vt:lpstr>
      <vt:lpstr>CSE101-Lec#17</vt:lpstr>
      <vt:lpstr>2D-Array</vt:lpstr>
      <vt:lpstr>2D-Array</vt:lpstr>
      <vt:lpstr>Also known as Multiple-Subscripted Arrays </vt:lpstr>
      <vt:lpstr>Memory representation of 2D-Array</vt:lpstr>
      <vt:lpstr>Memory representation of 2D-Array</vt:lpstr>
      <vt:lpstr>Initialization</vt:lpstr>
      <vt:lpstr>Initialization</vt:lpstr>
      <vt:lpstr>Initialization </vt:lpstr>
      <vt:lpstr>Program to display 2D array</vt:lpstr>
      <vt:lpstr>PowerPoint Presentation</vt:lpstr>
      <vt:lpstr>Matrix operations using 2D arrays</vt:lpstr>
      <vt:lpstr>WAP to find the sum of two matrices </vt:lpstr>
      <vt:lpstr>WAP to display the transpose of a matrix </vt:lpstr>
      <vt:lpstr>WAP to find the sum of diagonal elements of a matrix </vt:lpstr>
      <vt:lpstr>WAP to perform multiplication of 2 matrices and display the result </vt:lpstr>
      <vt:lpstr>Dry running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</dc:creator>
  <cp:lastModifiedBy>Salil</cp:lastModifiedBy>
  <cp:revision>27</cp:revision>
  <dcterms:created xsi:type="dcterms:W3CDTF">2014-05-21T18:38:00Z</dcterms:created>
  <dcterms:modified xsi:type="dcterms:W3CDTF">2020-05-28T17:41:33Z</dcterms:modified>
</cp:coreProperties>
</file>